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7" r:id="rId2"/>
    <p:sldId id="256" r:id="rId3"/>
    <p:sldId id="261" r:id="rId4"/>
    <p:sldId id="269" r:id="rId5"/>
    <p:sldId id="270" r:id="rId6"/>
    <p:sldId id="267" r:id="rId7"/>
    <p:sldId id="262" r:id="rId8"/>
    <p:sldId id="263" r:id="rId9"/>
    <p:sldId id="264" r:id="rId10"/>
    <p:sldId id="265" r:id="rId11"/>
    <p:sldId id="268" r:id="rId12"/>
    <p:sldId id="259" r:id="rId13"/>
    <p:sldId id="266" r:id="rId14"/>
  </p:sldIdLst>
  <p:sldSz cx="12192000" cy="6858000"/>
  <p:notesSz cx="6858000" cy="9144000"/>
  <p:embeddedFontLst>
    <p:embeddedFont>
      <p:font typeface="메이플스토리" panose="02000300000000000000" pitchFamily="2" charset="-127"/>
      <p:regular r:id="rId16"/>
      <p:bold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853E"/>
    <a:srgbClr val="7AB850"/>
    <a:srgbClr val="A9D18E"/>
    <a:srgbClr val="F2A36E"/>
    <a:srgbClr val="F4B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40" autoAdjust="0"/>
    <p:restoredTop sz="81234" autoAdjust="0"/>
  </p:normalViewPr>
  <p:slideViewPr>
    <p:cSldViewPr snapToGrid="0">
      <p:cViewPr varScale="1">
        <p:scale>
          <a:sx n="58" d="100"/>
          <a:sy n="58" d="100"/>
        </p:scale>
        <p:origin x="11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3AA62A-2A09-4743-AD7E-71DC39D4A0A9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4955A-1C41-4863-9336-DF737FEE6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787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4955A-1C41-4863-9336-DF737FEE6F4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404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4955A-1C41-4863-9336-DF737FEE6F4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9964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4955A-1C41-4863-9336-DF737FEE6F4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992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카드를 클릭해서 뜻을 볼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카드를 오래 클릭하면</a:t>
            </a:r>
            <a:r>
              <a:rPr lang="en-US" altLang="ko-KR" dirty="0"/>
              <a:t>, </a:t>
            </a:r>
            <a:r>
              <a:rPr lang="ko-KR" altLang="en-US" dirty="0"/>
              <a:t>중요한 내용에 저장된다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버튼을 클릭하면 이전 혹은 다음 카드로 넘어갈 수 있다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4955A-1C41-4863-9336-DF737FEE6F4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998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OCR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사용해서 이미지로부터 텍스트를 추출한다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파파고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사용해서 즉시 영한 번역을 해준다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4955A-1C41-4863-9336-DF737FEE6F4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8379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OCR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사용해서 이미지로부터 텍스트를 추출한다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파파고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사용해서 즉시 영한 번역을 해준다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단어를 길게 클릭해 빈칸으로 만들어 학습한다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4955A-1C41-4863-9336-DF737FEE6F4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8506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OCR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사용해서 이미지로부터 텍스트를 추출한다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파파고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사용해서 즉시 영한 번역을 해준다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단어를 길게 클릭해 빈칸으로 만들어 학습한다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64955A-1C41-4863-9336-DF737FEE6F4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6133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17A745-97D4-4962-BE26-30B838044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C698B6C-DBAE-4E35-8D6B-30A012A361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AE67AF-CA7A-45D0-AD48-70F419E1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B2991D-9DE1-4AF2-869B-0D8D8021E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C249D1-1C29-4048-8164-DFAE7A0C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221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36FD78-9F6F-4E48-BCF6-B80A581F4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6EA058-E73C-4C4F-9F2E-7BC291EE7D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3A30AD-6E4F-467C-8A34-8DE3D8689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F14B2D-6688-4B24-873A-B9DA25B3F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37A81E-9FF5-4C89-9089-D7873F83E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552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59CDB80-5A22-4160-A1DA-DF9859D57A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630F9B-C9AD-446E-A4FA-FB1ADBAE33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713589-8B6C-4D30-AC5C-5F77F82AC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ADD4E2-FE0E-43CB-9EED-6D46B8A1A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67DB48-F520-4FB3-A218-B08DDCD59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505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9D810A-FEBD-4327-B21E-B7A9FDE9B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D982F7-152C-4BB7-8D69-310D614B2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2A1FAE-C14D-4EA6-BB9C-FC6D5BBC0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467C65-225B-4A01-859D-5AF20FD16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4B5EC1-0FCA-4867-98A4-A074809FB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334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80AE33-3291-48F8-BC37-F3EF42346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7E06D3-F1C8-419A-96B7-ECC224C1C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60F482-B164-4FE3-9892-24F821131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1FDF98-2E4C-44F5-8CF0-94400916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921D45-3C3F-42F6-A2E6-2166F2AA4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668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F28F24-4E24-41F0-8EEF-517028615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37DD51-4C90-4C5F-8FE1-3C4BFB5E8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F2E4AD-141D-45F3-B780-8EB87F5BF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B2E9FF-F38E-4FE3-8C58-62F704861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6823F1-2AA6-4972-A7CB-86EBF0708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4BFCBE-A819-4B2B-A654-C21531A09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500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C2BDD7-0479-4483-9DDF-404F0F49F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2472AA-F66B-48A0-ABF3-7428547E5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02C082-370D-4F96-8D06-903390DD8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3B6589F-B986-4B20-9A76-032148213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271823A-945A-4111-AA52-50DC872AD3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6CA98CA-1402-4DBB-B2BA-F7C064B9F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802DDA6-47F8-41DC-9F82-7E4B5E937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25A0C66-7C20-4504-A4E1-16EA4BD02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959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063387-BEEA-4E7A-BD5F-60BE868A7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BA44C11-9368-44A7-BE4F-BC09462BD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49C26C8-4A5F-4B42-A46C-E483BCCA4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46CD3F-611D-4929-80AB-3AF4CC216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6415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64C13D4-36EF-4693-B943-F0FC79D6C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D8BC0C-7589-4EC5-BF46-7D53041B3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CC2BEC-568C-416F-9E1A-E542DB23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4560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BB700-2949-40D3-8036-72678C891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F9EF7F-7D06-48B8-9C97-BB2C3E630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4EFF2F-6679-4D35-8F8F-480EDC9CC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9B89AE-0BDE-4A9A-932C-355FCCBB5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F712CF-964E-4833-AC08-83DCEFDAB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EA2108-6462-4865-B5F8-8A1865BAC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32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D33937-C52A-4E79-BD51-15A03E9A2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E22D02F-B43D-4B9C-B593-71BACC185A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78C9EA5-266C-430C-9729-7896A07AF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64B438-F775-4ED1-96A7-4755DDDB7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C98EC7-4198-40E6-90D2-777DE1588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3D2F21-040F-45DF-A39B-70877300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704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1718379-78C5-4AD2-BD9E-78B83203B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E9E7D0-6E84-4239-976F-C94AFEEFC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B2C477-DB05-47D3-8079-373FEFEF0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94FE3-8E0C-4891-8699-C004A812597F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690FF3-6504-40E7-A631-C125330CB8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D348FD-6EF6-452E-AC70-A6D0C30D57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18A8B-7CD0-48B1-9677-ED20747095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477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E1ADEEE-6132-4487-A6FB-14A265C59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375" y="1868553"/>
            <a:ext cx="3120894" cy="3120894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57E41FB-ACC2-406D-8EB3-2D5683802975}"/>
              </a:ext>
            </a:extLst>
          </p:cNvPr>
          <p:cNvCxnSpPr/>
          <p:nvPr/>
        </p:nvCxnSpPr>
        <p:spPr>
          <a:xfrm>
            <a:off x="318247" y="6571129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AD79D79-CAB5-4712-B97D-B1C2BFEB75B0}"/>
              </a:ext>
            </a:extLst>
          </p:cNvPr>
          <p:cNvSpPr txBox="1"/>
          <p:nvPr/>
        </p:nvSpPr>
        <p:spPr>
          <a:xfrm>
            <a:off x="5419534" y="2213282"/>
            <a:ext cx="4264308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8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‘</a:t>
            </a:r>
            <a:r>
              <a:rPr lang="ko-KR" altLang="en-US" sz="8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암기하장</a:t>
            </a:r>
            <a:r>
              <a:rPr lang="en-US" altLang="ko-KR" sz="8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’</a:t>
            </a:r>
          </a:p>
          <a:p>
            <a:pPr algn="ctr"/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Mobile Programming</a:t>
            </a:r>
          </a:p>
          <a:p>
            <a:pPr algn="ctr"/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Final presentation</a:t>
            </a:r>
            <a:endParaRPr lang="ko-KR" altLang="en-US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575922-EAAC-402A-95CF-9FF78407E623}"/>
              </a:ext>
            </a:extLst>
          </p:cNvPr>
          <p:cNvSpPr txBox="1"/>
          <p:nvPr/>
        </p:nvSpPr>
        <p:spPr>
          <a:xfrm>
            <a:off x="9882502" y="5764306"/>
            <a:ext cx="1933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김서윤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임예슬</a:t>
            </a:r>
            <a:endParaRPr lang="ko-KR" altLang="en-US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1494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57E41FB-ACC2-406D-8EB3-2D5683802975}"/>
              </a:ext>
            </a:extLst>
          </p:cNvPr>
          <p:cNvCxnSpPr/>
          <p:nvPr/>
        </p:nvCxnSpPr>
        <p:spPr>
          <a:xfrm>
            <a:off x="318247" y="6571129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FA751C6-53E0-4F9D-9DCE-4D67784480E7}"/>
              </a:ext>
            </a:extLst>
          </p:cNvPr>
          <p:cNvGrpSpPr/>
          <p:nvPr/>
        </p:nvGrpSpPr>
        <p:grpSpPr>
          <a:xfrm>
            <a:off x="764321" y="1608473"/>
            <a:ext cx="2603659" cy="4559445"/>
            <a:chOff x="1111624" y="918882"/>
            <a:chExt cx="3030608" cy="5307105"/>
          </a:xfrm>
        </p:grpSpPr>
        <p:pic>
          <p:nvPicPr>
            <p:cNvPr id="14" name="그림 13" descr="앉아있는이(가) 표시된 사진&#10;&#10;자동 생성된 설명">
              <a:extLst>
                <a:ext uri="{FF2B5EF4-FFF2-40B4-BE49-F238E27FC236}">
                  <a16:creationId xmlns:a16="http://schemas.microsoft.com/office/drawing/2014/main" id="{54DEEA00-A9F6-48EE-A440-0872043449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85" t="4184" r="35185" b="4313"/>
            <a:stretch/>
          </p:blipFill>
          <p:spPr>
            <a:xfrm>
              <a:off x="1111624" y="918882"/>
              <a:ext cx="3030608" cy="5307105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12F6A0A2-D1C8-46EE-ADED-C3D4C4F0139A}"/>
                </a:ext>
              </a:extLst>
            </p:cNvPr>
            <p:cNvSpPr/>
            <p:nvPr/>
          </p:nvSpPr>
          <p:spPr>
            <a:xfrm>
              <a:off x="1267566" y="1243584"/>
              <a:ext cx="2717069" cy="4695534"/>
            </a:xfrm>
            <a:prstGeom prst="roundRect">
              <a:avLst>
                <a:gd name="adj" fmla="val 8667"/>
              </a:avLst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03F67FF-881B-4D49-8A3E-65E4BAEBCF2D}"/>
              </a:ext>
            </a:extLst>
          </p:cNvPr>
          <p:cNvSpPr txBox="1"/>
          <p:nvPr/>
        </p:nvSpPr>
        <p:spPr>
          <a:xfrm>
            <a:off x="632258" y="1007329"/>
            <a:ext cx="29908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EE853E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Make a test paper</a:t>
            </a:r>
            <a:endParaRPr lang="ko-KR" altLang="en-US" sz="2400" b="1" dirty="0">
              <a:solidFill>
                <a:srgbClr val="EE853E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28DB2AD-CC7E-4124-9BB9-43F91B394A8A}"/>
              </a:ext>
            </a:extLst>
          </p:cNvPr>
          <p:cNvGrpSpPr/>
          <p:nvPr/>
        </p:nvGrpSpPr>
        <p:grpSpPr>
          <a:xfrm>
            <a:off x="3973250" y="1605209"/>
            <a:ext cx="2603659" cy="4559445"/>
            <a:chOff x="1111624" y="918882"/>
            <a:chExt cx="3030608" cy="5307105"/>
          </a:xfrm>
        </p:grpSpPr>
        <p:pic>
          <p:nvPicPr>
            <p:cNvPr id="30" name="그림 29" descr="앉아있는이(가) 표시된 사진&#10;&#10;자동 생성된 설명">
              <a:extLst>
                <a:ext uri="{FF2B5EF4-FFF2-40B4-BE49-F238E27FC236}">
                  <a16:creationId xmlns:a16="http://schemas.microsoft.com/office/drawing/2014/main" id="{05326A9F-0A95-45C2-BECF-9725CD384E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85" t="4184" r="35185" b="4313"/>
            <a:stretch/>
          </p:blipFill>
          <p:spPr>
            <a:xfrm>
              <a:off x="1111624" y="918882"/>
              <a:ext cx="3030608" cy="5307105"/>
            </a:xfrm>
            <a:prstGeom prst="rect">
              <a:avLst/>
            </a:prstGeom>
          </p:spPr>
        </p:pic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E10AACFA-8A80-4FFA-AF7B-CC74C51B4B83}"/>
                </a:ext>
              </a:extLst>
            </p:cNvPr>
            <p:cNvSpPr/>
            <p:nvPr/>
          </p:nvSpPr>
          <p:spPr>
            <a:xfrm>
              <a:off x="1267566" y="1243584"/>
              <a:ext cx="2717069" cy="4695534"/>
            </a:xfrm>
            <a:prstGeom prst="roundRect">
              <a:avLst>
                <a:gd name="adj" fmla="val 8667"/>
              </a:avLst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FE0B653-0228-4831-A15A-D55247372526}"/>
              </a:ext>
            </a:extLst>
          </p:cNvPr>
          <p:cNvSpPr txBox="1"/>
          <p:nvPr/>
        </p:nvSpPr>
        <p:spPr>
          <a:xfrm>
            <a:off x="6920921" y="1849861"/>
            <a:ext cx="4436918" cy="885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Set options for </a:t>
            </a:r>
            <a:r>
              <a:rPr lang="en-US" altLang="ko-KR" dirty="0">
                <a:solidFill>
                  <a:srgbClr val="FF0000"/>
                </a:solidFill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testing</a:t>
            </a:r>
            <a:b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</a:b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(Random or in regular order)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9CC0662-D76E-43CE-A001-607D37DFEE60}"/>
              </a:ext>
            </a:extLst>
          </p:cNvPr>
          <p:cNvSpPr/>
          <p:nvPr/>
        </p:nvSpPr>
        <p:spPr>
          <a:xfrm>
            <a:off x="6935934" y="2844977"/>
            <a:ext cx="4950521" cy="885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Press O button if you know the contents,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or x button if you don't know.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272A995-F865-4D35-81C7-F83A2B9E3649}"/>
              </a:ext>
            </a:extLst>
          </p:cNvPr>
          <p:cNvSpPr/>
          <p:nvPr/>
        </p:nvSpPr>
        <p:spPr>
          <a:xfrm>
            <a:off x="6920922" y="4044865"/>
            <a:ext cx="36333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wrong more than 4 times, </a:t>
            </a:r>
          </a:p>
          <a:p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saved in the </a:t>
            </a:r>
            <a:r>
              <a:rPr lang="en-US" altLang="ko-KR" dirty="0">
                <a:solidFill>
                  <a:srgbClr val="FF0000"/>
                </a:solidFill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wrong answer note</a:t>
            </a: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F2F4B36-EA1A-4CA1-A8CF-42C79880025F}"/>
              </a:ext>
            </a:extLst>
          </p:cNvPr>
          <p:cNvSpPr/>
          <p:nvPr/>
        </p:nvSpPr>
        <p:spPr>
          <a:xfrm>
            <a:off x="6920921" y="5015909"/>
            <a:ext cx="53487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learn by clicking on a word long and blank.</a:t>
            </a:r>
          </a:p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long click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  <a:sym typeface="Wingdings" panose="05000000000000000000" pitchFamily="2" charset="2"/>
              </a:rPr>
              <a:t> make a blank</a:t>
            </a:r>
            <a:b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  <a:sym typeface="Wingdings" panose="05000000000000000000" pitchFamily="2" charset="2"/>
              </a:rPr>
            </a:b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  <a:sym typeface="Wingdings" panose="05000000000000000000" pitchFamily="2" charset="2"/>
              </a:rPr>
              <a:t>  type a contents  click ‘O’ button</a:t>
            </a:r>
          </a:p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  <a:sym typeface="Wingdings" panose="05000000000000000000" pitchFamily="2" charset="2"/>
              </a:rPr>
              <a:t> grade test </a:t>
            </a:r>
            <a:r>
              <a:rPr lang="en-US" altLang="ko-KR" dirty="0" err="1">
                <a:latin typeface="메이플스토리" panose="02000300000000000000" pitchFamily="2" charset="-127"/>
                <a:ea typeface="메이플스토리" panose="02000300000000000000" pitchFamily="2" charset="-127"/>
                <a:sym typeface="Wingdings" panose="05000000000000000000" pitchFamily="2" charset="2"/>
              </a:rPr>
              <a:t>papre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  <a:sym typeface="Wingdings" panose="05000000000000000000" pitchFamily="2" charset="2"/>
              </a:rPr>
              <a:t>  show wrong answer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E22E96-EC60-4BC2-A0FB-240CFB8FAD75}"/>
              </a:ext>
            </a:extLst>
          </p:cNvPr>
          <p:cNvSpPr txBox="1"/>
          <p:nvPr/>
        </p:nvSpPr>
        <p:spPr>
          <a:xfrm>
            <a:off x="4388484" y="1022737"/>
            <a:ext cx="19146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EE853E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Take a test</a:t>
            </a:r>
            <a:endParaRPr lang="ko-KR" altLang="en-US" sz="2400" b="1" dirty="0">
              <a:solidFill>
                <a:srgbClr val="EE853E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496FE3-D2A7-4CE9-9868-8D1E4E6990ED}"/>
              </a:ext>
            </a:extLst>
          </p:cNvPr>
          <p:cNvSpPr txBox="1"/>
          <p:nvPr/>
        </p:nvSpPr>
        <p:spPr>
          <a:xfrm>
            <a:off x="318247" y="329715"/>
            <a:ext cx="3450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4. Feature of the application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B7C8AD-1BFF-4AB0-9790-2B5044315CCC}"/>
              </a:ext>
            </a:extLst>
          </p:cNvPr>
          <p:cNvSpPr txBox="1"/>
          <p:nvPr/>
        </p:nvSpPr>
        <p:spPr>
          <a:xfrm>
            <a:off x="6225399" y="437856"/>
            <a:ext cx="59025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* create table rows and edit text dynamically</a:t>
            </a:r>
            <a:endParaRPr lang="ko-KR" altLang="en-US" sz="2000" b="1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2187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03F67FF-881B-4D49-8A3E-65E4BAEBCF2D}"/>
              </a:ext>
            </a:extLst>
          </p:cNvPr>
          <p:cNvSpPr txBox="1"/>
          <p:nvPr/>
        </p:nvSpPr>
        <p:spPr>
          <a:xfrm>
            <a:off x="8138367" y="982505"/>
            <a:ext cx="15661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EE853E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other apps</a:t>
            </a:r>
            <a:endParaRPr lang="ko-KR" altLang="en-US" sz="2000" dirty="0">
              <a:solidFill>
                <a:srgbClr val="EE853E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E22E96-EC60-4BC2-A0FB-240CFB8FAD75}"/>
              </a:ext>
            </a:extLst>
          </p:cNvPr>
          <p:cNvSpPr txBox="1"/>
          <p:nvPr/>
        </p:nvSpPr>
        <p:spPr>
          <a:xfrm>
            <a:off x="10561334" y="957762"/>
            <a:ext cx="1154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EE853E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our app</a:t>
            </a:r>
            <a:endParaRPr lang="ko-KR" altLang="en-US" sz="2000" dirty="0">
              <a:solidFill>
                <a:srgbClr val="EE853E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496FE3-D2A7-4CE9-9868-8D1E4E6990ED}"/>
              </a:ext>
            </a:extLst>
          </p:cNvPr>
          <p:cNvSpPr txBox="1"/>
          <p:nvPr/>
        </p:nvSpPr>
        <p:spPr>
          <a:xfrm>
            <a:off x="318247" y="329715"/>
            <a:ext cx="207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5. Related works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0FD52909-1862-4988-B11A-8289D1DA2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5448" y="1723184"/>
            <a:ext cx="1004039" cy="1013335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294BDCAD-3B81-4C24-96DD-E2CE4CA8A7C1}"/>
              </a:ext>
            </a:extLst>
          </p:cNvPr>
          <p:cNvCxnSpPr/>
          <p:nvPr/>
        </p:nvCxnSpPr>
        <p:spPr>
          <a:xfrm>
            <a:off x="318247" y="1443851"/>
            <a:ext cx="11555506" cy="0"/>
          </a:xfrm>
          <a:prstGeom prst="line">
            <a:avLst/>
          </a:prstGeom>
          <a:ln w="2857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969FF70-6282-468D-9DA5-756917035179}"/>
              </a:ext>
            </a:extLst>
          </p:cNvPr>
          <p:cNvSpPr txBox="1"/>
          <p:nvPr/>
        </p:nvSpPr>
        <p:spPr>
          <a:xfrm>
            <a:off x="971260" y="1750665"/>
            <a:ext cx="62348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search meaning </a:t>
            </a:r>
          </a:p>
          <a:p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comfortable UI </a:t>
            </a:r>
          </a:p>
          <a:p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memorization of empty spaces</a:t>
            </a:r>
            <a:endPara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3B8084F8-9FC2-4442-990C-C9A1A8D7E523}"/>
              </a:ext>
            </a:extLst>
          </p:cNvPr>
          <p:cNvCxnSpPr>
            <a:cxnSpLocks/>
          </p:cNvCxnSpPr>
          <p:nvPr/>
        </p:nvCxnSpPr>
        <p:spPr>
          <a:xfrm>
            <a:off x="7303051" y="378952"/>
            <a:ext cx="0" cy="6487290"/>
          </a:xfrm>
          <a:prstGeom prst="line">
            <a:avLst/>
          </a:prstGeom>
          <a:ln w="2857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7C47C683-1FC1-42A7-862F-B4C2FAC75F82}"/>
              </a:ext>
            </a:extLst>
          </p:cNvPr>
          <p:cNvCxnSpPr>
            <a:cxnSpLocks/>
          </p:cNvCxnSpPr>
          <p:nvPr/>
        </p:nvCxnSpPr>
        <p:spPr>
          <a:xfrm>
            <a:off x="9940610" y="1061872"/>
            <a:ext cx="0" cy="5727311"/>
          </a:xfrm>
          <a:prstGeom prst="line">
            <a:avLst/>
          </a:prstGeom>
          <a:ln w="2857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351AF72-FF85-45AB-AA92-97744838036A}"/>
              </a:ext>
            </a:extLst>
          </p:cNvPr>
          <p:cNvSpPr txBox="1"/>
          <p:nvPr/>
        </p:nvSpPr>
        <p:spPr>
          <a:xfrm>
            <a:off x="8847856" y="422175"/>
            <a:ext cx="1792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EE853E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Difference</a:t>
            </a:r>
            <a:endParaRPr lang="ko-KR" altLang="en-US" sz="2400" dirty="0">
              <a:solidFill>
                <a:srgbClr val="EE853E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C49F2072-74D2-45D2-9B27-C993B4B6253A}"/>
              </a:ext>
            </a:extLst>
          </p:cNvPr>
          <p:cNvCxnSpPr/>
          <p:nvPr/>
        </p:nvCxnSpPr>
        <p:spPr>
          <a:xfrm>
            <a:off x="318247" y="3073141"/>
            <a:ext cx="11555506" cy="0"/>
          </a:xfrm>
          <a:prstGeom prst="line">
            <a:avLst/>
          </a:prstGeom>
          <a:ln w="2857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C09A897F-264B-4999-976F-949813E355C0}"/>
              </a:ext>
            </a:extLst>
          </p:cNvPr>
          <p:cNvCxnSpPr>
            <a:cxnSpLocks/>
          </p:cNvCxnSpPr>
          <p:nvPr/>
        </p:nvCxnSpPr>
        <p:spPr>
          <a:xfrm flipV="1">
            <a:off x="8138367" y="888260"/>
            <a:ext cx="3784639" cy="1213"/>
          </a:xfrm>
          <a:prstGeom prst="line">
            <a:avLst/>
          </a:prstGeom>
          <a:ln w="2857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3C550CF-479F-4370-9F91-D2C8A111E5E7}"/>
              </a:ext>
            </a:extLst>
          </p:cNvPr>
          <p:cNvCxnSpPr>
            <a:cxnSpLocks/>
          </p:cNvCxnSpPr>
          <p:nvPr/>
        </p:nvCxnSpPr>
        <p:spPr>
          <a:xfrm>
            <a:off x="318247" y="881098"/>
            <a:ext cx="7776000" cy="0"/>
          </a:xfrm>
          <a:prstGeom prst="line">
            <a:avLst/>
          </a:prstGeom>
          <a:ln w="2857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5AAF9ED8-C417-4326-9F24-7645821072D5}"/>
              </a:ext>
            </a:extLst>
          </p:cNvPr>
          <p:cNvSpPr txBox="1"/>
          <p:nvPr/>
        </p:nvSpPr>
        <p:spPr>
          <a:xfrm>
            <a:off x="3030925" y="969515"/>
            <a:ext cx="13138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EE853E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Features</a:t>
            </a:r>
            <a:endParaRPr lang="ko-KR" altLang="en-US" sz="2000" dirty="0">
              <a:solidFill>
                <a:srgbClr val="EE853E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5D326CB-056C-4C18-8D39-567A480BA64D}"/>
              </a:ext>
            </a:extLst>
          </p:cNvPr>
          <p:cNvSpPr txBox="1"/>
          <p:nvPr/>
        </p:nvSpPr>
        <p:spPr>
          <a:xfrm>
            <a:off x="8967864" y="1583668"/>
            <a:ext cx="5894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O</a:t>
            </a:r>
          </a:p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O</a:t>
            </a:r>
          </a:p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X</a:t>
            </a:r>
            <a:endParaRPr lang="ko-KR" altLang="en-US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CF47846-B0DF-4EDB-A52F-527F2BA692B7}"/>
              </a:ext>
            </a:extLst>
          </p:cNvPr>
          <p:cNvSpPr txBox="1"/>
          <p:nvPr/>
        </p:nvSpPr>
        <p:spPr>
          <a:xfrm>
            <a:off x="10843565" y="1553183"/>
            <a:ext cx="5894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O</a:t>
            </a:r>
          </a:p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O</a:t>
            </a:r>
          </a:p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O</a:t>
            </a:r>
            <a:endParaRPr lang="ko-KR" altLang="en-US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1C8B2B88-DF14-4F69-A5A4-A4B0D7AA64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9247" y="3299855"/>
            <a:ext cx="1044486" cy="1004031"/>
          </a:xfrm>
          <a:prstGeom prst="rect">
            <a:avLst/>
          </a:prstGeom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75E6F7E4-1A5B-4162-BAB4-66CCC3A83003}"/>
              </a:ext>
            </a:extLst>
          </p:cNvPr>
          <p:cNvSpPr/>
          <p:nvPr/>
        </p:nvSpPr>
        <p:spPr>
          <a:xfrm>
            <a:off x="973135" y="3459582"/>
            <a:ext cx="68850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 text can be extracted from the image</a:t>
            </a:r>
            <a:b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</a:b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 </a:t>
            </a:r>
            <a:r>
              <a:rPr lang="en-US" altLang="ko-KR" sz="2000" dirty="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randomly / in regular order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generated blank</a:t>
            </a:r>
            <a:endPara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29A7562-906D-4F8B-9F9D-83C6AE756F25}"/>
              </a:ext>
            </a:extLst>
          </p:cNvPr>
          <p:cNvSpPr txBox="1"/>
          <p:nvPr/>
        </p:nvSpPr>
        <p:spPr>
          <a:xfrm>
            <a:off x="8967864" y="3242038"/>
            <a:ext cx="589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O</a:t>
            </a:r>
          </a:p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X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7DBBA9B-E165-4D01-8317-FFCA557A02DA}"/>
              </a:ext>
            </a:extLst>
          </p:cNvPr>
          <p:cNvSpPr txBox="1"/>
          <p:nvPr/>
        </p:nvSpPr>
        <p:spPr>
          <a:xfrm>
            <a:off x="8572312" y="4070217"/>
            <a:ext cx="1380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EE853E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Only random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3889489-D220-4057-98D3-C36A70EDA083}"/>
              </a:ext>
            </a:extLst>
          </p:cNvPr>
          <p:cNvSpPr txBox="1"/>
          <p:nvPr/>
        </p:nvSpPr>
        <p:spPr>
          <a:xfrm>
            <a:off x="10843564" y="3211553"/>
            <a:ext cx="589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OO</a:t>
            </a: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C8E9FAC0-96B0-4C6E-9030-EA50AAD37BF9}"/>
              </a:ext>
            </a:extLst>
          </p:cNvPr>
          <p:cNvCxnSpPr/>
          <p:nvPr/>
        </p:nvCxnSpPr>
        <p:spPr>
          <a:xfrm>
            <a:off x="318247" y="4528639"/>
            <a:ext cx="11555506" cy="0"/>
          </a:xfrm>
          <a:prstGeom prst="line">
            <a:avLst/>
          </a:prstGeom>
          <a:ln w="2857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49" name="그림 48">
            <a:extLst>
              <a:ext uri="{FF2B5EF4-FFF2-40B4-BE49-F238E27FC236}">
                <a16:creationId xmlns:a16="http://schemas.microsoft.com/office/drawing/2014/main" id="{ECCF8267-D9F0-4969-B455-1A702276B9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9629" y="5108303"/>
            <a:ext cx="980527" cy="985530"/>
          </a:xfrm>
          <a:prstGeom prst="rect">
            <a:avLst/>
          </a:prstGeom>
        </p:spPr>
      </p:pic>
      <p:sp>
        <p:nvSpPr>
          <p:cNvPr id="50" name="직사각형 49">
            <a:extLst>
              <a:ext uri="{FF2B5EF4-FFF2-40B4-BE49-F238E27FC236}">
                <a16:creationId xmlns:a16="http://schemas.microsoft.com/office/drawing/2014/main" id="{0611C7BA-93BF-4456-833B-92574EE2AD57}"/>
              </a:ext>
            </a:extLst>
          </p:cNvPr>
          <p:cNvSpPr/>
          <p:nvPr/>
        </p:nvSpPr>
        <p:spPr>
          <a:xfrm>
            <a:off x="971723" y="4868729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 create spaces where you want</a:t>
            </a:r>
            <a:b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</a:b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 </a:t>
            </a:r>
            <a:r>
              <a:rPr lang="en-US" altLang="ko-KR" sz="2000" dirty="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description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of use</a:t>
            </a:r>
            <a:b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</a:b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 </a:t>
            </a:r>
            <a:r>
              <a:rPr lang="en-US" altLang="ko-KR" sz="2000" dirty="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comfortable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UI</a:t>
            </a:r>
            <a:b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</a:b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 Rare errors</a:t>
            </a:r>
            <a:endPara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F45CD69-A4DB-4823-B90F-30243D3EFF0F}"/>
              </a:ext>
            </a:extLst>
          </p:cNvPr>
          <p:cNvSpPr txBox="1"/>
          <p:nvPr/>
        </p:nvSpPr>
        <p:spPr>
          <a:xfrm>
            <a:off x="8967864" y="4759541"/>
            <a:ext cx="5894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O</a:t>
            </a:r>
          </a:p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X</a:t>
            </a:r>
          </a:p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X</a:t>
            </a:r>
          </a:p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017DA03-10F4-4BB0-B1A9-8CB9FFD757F6}"/>
              </a:ext>
            </a:extLst>
          </p:cNvPr>
          <p:cNvSpPr txBox="1"/>
          <p:nvPr/>
        </p:nvSpPr>
        <p:spPr>
          <a:xfrm>
            <a:off x="10860238" y="4729056"/>
            <a:ext cx="5894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OOOO</a:t>
            </a:r>
          </a:p>
        </p:txBody>
      </p:sp>
    </p:spTree>
    <p:extLst>
      <p:ext uri="{BB962C8B-B14F-4D97-AF65-F5344CB8AC3E}">
        <p14:creationId xmlns:p14="http://schemas.microsoft.com/office/powerpoint/2010/main" val="1843173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obizen_20190602_210443">
            <a:hlinkClick r:id="" action="ppaction://media"/>
            <a:extLst>
              <a:ext uri="{FF2B5EF4-FFF2-40B4-BE49-F238E27FC236}">
                <a16:creationId xmlns:a16="http://schemas.microsoft.com/office/drawing/2014/main" id="{809AEB23-7367-4A2A-980C-CF10268E93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3492"/>
          <a:stretch/>
        </p:blipFill>
        <p:spPr>
          <a:xfrm>
            <a:off x="7566678" y="329715"/>
            <a:ext cx="3629213" cy="62266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BD90F7-5F39-475E-B8E0-1A7A5C6B1E20}"/>
              </a:ext>
            </a:extLst>
          </p:cNvPr>
          <p:cNvSpPr txBox="1"/>
          <p:nvPr/>
        </p:nvSpPr>
        <p:spPr>
          <a:xfrm>
            <a:off x="318247" y="329715"/>
            <a:ext cx="2818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6. Video Demonstration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43F5EE-6BD0-42DE-B723-B51AB44A913C}"/>
              </a:ext>
            </a:extLst>
          </p:cNvPr>
          <p:cNvSpPr txBox="1"/>
          <p:nvPr/>
        </p:nvSpPr>
        <p:spPr>
          <a:xfrm>
            <a:off x="318246" y="1186785"/>
            <a:ext cx="724843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Search view</a:t>
            </a:r>
          </a:p>
          <a:p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Coordinator tab layout</a:t>
            </a:r>
          </a:p>
          <a:p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Papago API</a:t>
            </a:r>
          </a:p>
          <a:p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Dynamically create view</a:t>
            </a:r>
          </a:p>
          <a:p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Tool bar</a:t>
            </a:r>
          </a:p>
          <a:p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View pager</a:t>
            </a:r>
          </a:p>
          <a:p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Navigation View</a:t>
            </a:r>
          </a:p>
          <a:p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</a:t>
            </a:r>
            <a:r>
              <a:rPr lang="en-US" altLang="ko-KR" sz="28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DrawerLayout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Implicit/Explicit intent </a:t>
            </a:r>
          </a:p>
          <a:p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many other views / listeners / events</a:t>
            </a:r>
          </a:p>
        </p:txBody>
      </p:sp>
    </p:spTree>
    <p:extLst>
      <p:ext uri="{BB962C8B-B14F-4D97-AF65-F5344CB8AC3E}">
        <p14:creationId xmlns:p14="http://schemas.microsoft.com/office/powerpoint/2010/main" val="124666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9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57E41FB-ACC2-406D-8EB3-2D5683802975}"/>
              </a:ext>
            </a:extLst>
          </p:cNvPr>
          <p:cNvCxnSpPr/>
          <p:nvPr/>
        </p:nvCxnSpPr>
        <p:spPr>
          <a:xfrm>
            <a:off x="318247" y="6571129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D8812E1-13F6-427E-A1AC-2B7ED817A46B}"/>
              </a:ext>
            </a:extLst>
          </p:cNvPr>
          <p:cNvSpPr txBox="1"/>
          <p:nvPr/>
        </p:nvSpPr>
        <p:spPr>
          <a:xfrm>
            <a:off x="4562567" y="3013501"/>
            <a:ext cx="32984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Thank you</a:t>
            </a:r>
            <a:endParaRPr lang="ko-KR" altLang="en-US" sz="4800" b="1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564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E1ADEEE-6132-4487-A6FB-14A265C59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564" y="958214"/>
            <a:ext cx="754123" cy="754123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57E41FB-ACC2-406D-8EB3-2D5683802975}"/>
              </a:ext>
            </a:extLst>
          </p:cNvPr>
          <p:cNvCxnSpPr/>
          <p:nvPr/>
        </p:nvCxnSpPr>
        <p:spPr>
          <a:xfrm>
            <a:off x="318247" y="6571129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D8812E1-13F6-427E-A1AC-2B7ED817A46B}"/>
              </a:ext>
            </a:extLst>
          </p:cNvPr>
          <p:cNvSpPr txBox="1"/>
          <p:nvPr/>
        </p:nvSpPr>
        <p:spPr>
          <a:xfrm>
            <a:off x="1723405" y="1042887"/>
            <a:ext cx="13354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Index</a:t>
            </a:r>
            <a:endParaRPr lang="ko-KR" altLang="en-US" sz="3200" b="1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5717E8-4B16-4E73-9B11-992142DAF869}"/>
              </a:ext>
            </a:extLst>
          </p:cNvPr>
          <p:cNvSpPr txBox="1"/>
          <p:nvPr/>
        </p:nvSpPr>
        <p:spPr>
          <a:xfrm>
            <a:off x="4677740" y="1555266"/>
            <a:ext cx="5195525" cy="4427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Description of the application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Motivation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Composition of the application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Feature of the application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Related works</a:t>
            </a:r>
          </a:p>
          <a:p>
            <a:pPr marL="342900" indent="-342900">
              <a:lnSpc>
                <a:spcPct val="200000"/>
              </a:lnSpc>
              <a:buFontTx/>
              <a:buAutoNum type="arabicPeriod"/>
            </a:pPr>
            <a:r>
              <a:rPr lang="en-US" altLang="ko-KR" sz="2400" dirty="0">
                <a:solidFill>
                  <a:srgbClr val="00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Video Demonstration</a:t>
            </a:r>
            <a:endParaRPr lang="ko-KR" altLang="en-US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2848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E1ADEEE-6132-4487-A6FB-14A265C59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45" y="1865786"/>
            <a:ext cx="3344845" cy="3344845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57E41FB-ACC2-406D-8EB3-2D5683802975}"/>
              </a:ext>
            </a:extLst>
          </p:cNvPr>
          <p:cNvCxnSpPr/>
          <p:nvPr/>
        </p:nvCxnSpPr>
        <p:spPr>
          <a:xfrm>
            <a:off x="318247" y="6571129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FA0CF2C-56E9-4C47-829D-B135CAB18F6E}"/>
              </a:ext>
            </a:extLst>
          </p:cNvPr>
          <p:cNvSpPr txBox="1"/>
          <p:nvPr/>
        </p:nvSpPr>
        <p:spPr>
          <a:xfrm>
            <a:off x="3985533" y="1646862"/>
            <a:ext cx="60383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Memorizing words on my way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841768-0F85-41F9-8696-101C503263A7}"/>
              </a:ext>
            </a:extLst>
          </p:cNvPr>
          <p:cNvSpPr txBox="1"/>
          <p:nvPr/>
        </p:nvSpPr>
        <p:spPr>
          <a:xfrm>
            <a:off x="318247" y="329715"/>
            <a:ext cx="378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1. Description of the application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48BE0F1-10D9-43CA-B48B-A3CE7E3938A1}"/>
              </a:ext>
            </a:extLst>
          </p:cNvPr>
          <p:cNvGrpSpPr/>
          <p:nvPr/>
        </p:nvGrpSpPr>
        <p:grpSpPr>
          <a:xfrm>
            <a:off x="3928365" y="2732383"/>
            <a:ext cx="6084789" cy="473614"/>
            <a:chOff x="4931872" y="2384771"/>
            <a:chExt cx="6084789" cy="473614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9C2C74D-4745-4E2C-BC8A-AB6FED22BE06}"/>
                </a:ext>
              </a:extLst>
            </p:cNvPr>
            <p:cNvSpPr/>
            <p:nvPr/>
          </p:nvSpPr>
          <p:spPr>
            <a:xfrm>
              <a:off x="5355881" y="2396720"/>
              <a:ext cx="566078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want to memorize words </a:t>
              </a:r>
              <a:r>
                <a:rPr lang="en-US" altLang="ko-KR" sz="2400" b="1" dirty="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efficiently.</a:t>
              </a:r>
              <a:endParaRPr lang="ko-KR" altLang="en-US" sz="2400" b="1" dirty="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CAAA575A-44E9-44D9-866A-0BB5993C9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1872" y="2384771"/>
              <a:ext cx="424009" cy="424009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8FEABA0-B7B2-4D46-95F8-9BB79D451316}"/>
              </a:ext>
            </a:extLst>
          </p:cNvPr>
          <p:cNvGrpSpPr/>
          <p:nvPr/>
        </p:nvGrpSpPr>
        <p:grpSpPr>
          <a:xfrm>
            <a:off x="3928365" y="3426125"/>
            <a:ext cx="8092390" cy="473614"/>
            <a:chOff x="4931872" y="3146329"/>
            <a:chExt cx="8092390" cy="47361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521ED74-F89D-43DD-8B66-D97C2872DBC0}"/>
                </a:ext>
              </a:extLst>
            </p:cNvPr>
            <p:cNvSpPr/>
            <p:nvPr/>
          </p:nvSpPr>
          <p:spPr>
            <a:xfrm>
              <a:off x="5355881" y="3158278"/>
              <a:ext cx="766838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want to </a:t>
              </a:r>
              <a:r>
                <a:rPr lang="en-US" altLang="ko-KR" sz="2400" b="1" dirty="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check</a:t>
              </a:r>
              <a:r>
                <a:rPr lang="en-US" altLang="ko-KR" sz="24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 their learning level for themselves.</a:t>
              </a:r>
              <a:endPara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F7DC33D-3E61-465A-9716-561968F9F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1872" y="3146329"/>
              <a:ext cx="424009" cy="424009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41AC208F-49F8-47FF-BACE-26ABCD658DC1}"/>
              </a:ext>
            </a:extLst>
          </p:cNvPr>
          <p:cNvGrpSpPr/>
          <p:nvPr/>
        </p:nvGrpSpPr>
        <p:grpSpPr>
          <a:xfrm>
            <a:off x="3928365" y="4119867"/>
            <a:ext cx="7957803" cy="473615"/>
            <a:chOff x="4931872" y="4103123"/>
            <a:chExt cx="7957803" cy="473615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D39876B-A46E-48C4-A5B1-53CB3CED0686}"/>
                </a:ext>
              </a:extLst>
            </p:cNvPr>
            <p:cNvSpPr/>
            <p:nvPr/>
          </p:nvSpPr>
          <p:spPr>
            <a:xfrm>
              <a:off x="5355881" y="4115073"/>
              <a:ext cx="753379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wants to study my </a:t>
              </a:r>
              <a:r>
                <a:rPr lang="en-US" altLang="ko-KR" sz="2400" b="1" dirty="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weak points </a:t>
              </a:r>
              <a:r>
                <a:rPr lang="en-US" altLang="ko-KR" sz="24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more intensively.</a:t>
              </a:r>
              <a:endPara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86DFAE0-3DA2-40DB-8F6E-D85A7C3325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1872" y="4103123"/>
              <a:ext cx="424010" cy="424010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224A8793-9561-4224-9C7D-AAD6B8194DBC}"/>
              </a:ext>
            </a:extLst>
          </p:cNvPr>
          <p:cNvGrpSpPr/>
          <p:nvPr/>
        </p:nvGrpSpPr>
        <p:grpSpPr>
          <a:xfrm>
            <a:off x="3928365" y="4813611"/>
            <a:ext cx="7873612" cy="473615"/>
            <a:chOff x="4931872" y="4914285"/>
            <a:chExt cx="7873612" cy="473615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8C85DC9-EC15-4D61-943E-2A7268804B43}"/>
                </a:ext>
              </a:extLst>
            </p:cNvPr>
            <p:cNvSpPr/>
            <p:nvPr/>
          </p:nvSpPr>
          <p:spPr>
            <a:xfrm>
              <a:off x="5355881" y="4926235"/>
              <a:ext cx="744960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wants to have the most </a:t>
              </a:r>
              <a:r>
                <a:rPr lang="en-US" altLang="ko-KR" sz="2400" b="1" dirty="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optimal</a:t>
              </a:r>
              <a:r>
                <a:rPr lang="en-US" altLang="ko-KR" sz="24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 memory for me.</a:t>
              </a:r>
              <a:endPara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E7A829FC-175B-4595-BAF8-1523816551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1872" y="4914285"/>
              <a:ext cx="424010" cy="424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8990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57E41FB-ACC2-406D-8EB3-2D5683802975}"/>
              </a:ext>
            </a:extLst>
          </p:cNvPr>
          <p:cNvCxnSpPr/>
          <p:nvPr/>
        </p:nvCxnSpPr>
        <p:spPr>
          <a:xfrm>
            <a:off x="318247" y="6571129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FA0CF2C-56E9-4C47-829D-B135CAB18F6E}"/>
              </a:ext>
            </a:extLst>
          </p:cNvPr>
          <p:cNvSpPr txBox="1"/>
          <p:nvPr/>
        </p:nvSpPr>
        <p:spPr>
          <a:xfrm>
            <a:off x="984088" y="2161193"/>
            <a:ext cx="102238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We want to make the most optimal memory for us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841768-0F85-41F9-8696-101C503263A7}"/>
              </a:ext>
            </a:extLst>
          </p:cNvPr>
          <p:cNvSpPr txBox="1"/>
          <p:nvPr/>
        </p:nvSpPr>
        <p:spPr>
          <a:xfrm>
            <a:off x="318247" y="329715"/>
            <a:ext cx="1678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2. Motivation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48BE0F1-10D9-43CA-B48B-A3CE7E3938A1}"/>
              </a:ext>
            </a:extLst>
          </p:cNvPr>
          <p:cNvGrpSpPr/>
          <p:nvPr/>
        </p:nvGrpSpPr>
        <p:grpSpPr>
          <a:xfrm>
            <a:off x="856533" y="3568339"/>
            <a:ext cx="6406416" cy="424009"/>
            <a:chOff x="4931872" y="2384771"/>
            <a:chExt cx="6406416" cy="42400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9C2C74D-4745-4E2C-BC8A-AB6FED22BE06}"/>
                </a:ext>
              </a:extLst>
            </p:cNvPr>
            <p:cNvSpPr/>
            <p:nvPr/>
          </p:nvSpPr>
          <p:spPr>
            <a:xfrm>
              <a:off x="5355881" y="2396720"/>
              <a:ext cx="59824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We need to memorize all sentences sometimes.</a:t>
              </a:r>
              <a:endPara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CAAA575A-44E9-44D9-866A-0BB5993C9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1872" y="2384771"/>
              <a:ext cx="424009" cy="424009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8FEABA0-B7B2-4D46-95F8-9BB79D451316}"/>
              </a:ext>
            </a:extLst>
          </p:cNvPr>
          <p:cNvGrpSpPr/>
          <p:nvPr/>
        </p:nvGrpSpPr>
        <p:grpSpPr>
          <a:xfrm>
            <a:off x="856533" y="4262081"/>
            <a:ext cx="10789347" cy="719835"/>
            <a:chOff x="4931872" y="3146329"/>
            <a:chExt cx="10789347" cy="71983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521ED74-F89D-43DD-8B66-D97C2872DBC0}"/>
                </a:ext>
              </a:extLst>
            </p:cNvPr>
            <p:cNvSpPr/>
            <p:nvPr/>
          </p:nvSpPr>
          <p:spPr>
            <a:xfrm>
              <a:off x="5355881" y="3158278"/>
              <a:ext cx="1036533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There aren’t many memorization apps for both ‘words’ and ‘sentences ’in market.</a:t>
              </a:r>
              <a:endParaRPr lang="ko-KR" altLang="en-US" sz="2000" b="1" dirty="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endParaRPr lang="ko-KR" altLang="en-US" sz="2000" dirty="0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F7DC33D-3E61-465A-9716-561968F9F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1872" y="3146329"/>
              <a:ext cx="424009" cy="424009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41AC208F-49F8-47FF-BACE-26ABCD658DC1}"/>
              </a:ext>
            </a:extLst>
          </p:cNvPr>
          <p:cNvGrpSpPr/>
          <p:nvPr/>
        </p:nvGrpSpPr>
        <p:grpSpPr>
          <a:xfrm>
            <a:off x="856533" y="4955823"/>
            <a:ext cx="5793108" cy="424010"/>
            <a:chOff x="4931872" y="4103123"/>
            <a:chExt cx="5793108" cy="42401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D39876B-A46E-48C4-A5B1-53CB3CED0686}"/>
                </a:ext>
              </a:extLst>
            </p:cNvPr>
            <p:cNvSpPr/>
            <p:nvPr/>
          </p:nvSpPr>
          <p:spPr>
            <a:xfrm>
              <a:off x="5355881" y="4115073"/>
              <a:ext cx="536909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We want to memorize only what we need.</a:t>
              </a:r>
              <a:endPara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86DFAE0-3DA2-40DB-8F6E-D85A7C3325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1872" y="4103123"/>
              <a:ext cx="424010" cy="424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224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57E41FB-ACC2-406D-8EB3-2D5683802975}"/>
              </a:ext>
            </a:extLst>
          </p:cNvPr>
          <p:cNvCxnSpPr/>
          <p:nvPr/>
        </p:nvCxnSpPr>
        <p:spPr>
          <a:xfrm>
            <a:off x="318247" y="6571129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6841768-0F85-41F9-8696-101C503263A7}"/>
              </a:ext>
            </a:extLst>
          </p:cNvPr>
          <p:cNvSpPr txBox="1"/>
          <p:nvPr/>
        </p:nvSpPr>
        <p:spPr>
          <a:xfrm>
            <a:off x="318247" y="329715"/>
            <a:ext cx="1792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2. Advantages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39E9D6B4-8CDA-4B00-A7BD-9587FAE27FDA}"/>
              </a:ext>
            </a:extLst>
          </p:cNvPr>
          <p:cNvGrpSpPr/>
          <p:nvPr/>
        </p:nvGrpSpPr>
        <p:grpSpPr>
          <a:xfrm>
            <a:off x="411826" y="1420540"/>
            <a:ext cx="12061539" cy="4131464"/>
            <a:chOff x="590245" y="1569356"/>
            <a:chExt cx="12061539" cy="4131464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1AA23D06-8340-42C6-85B8-FD25D4E54A2F}"/>
                </a:ext>
              </a:extLst>
            </p:cNvPr>
            <p:cNvGrpSpPr/>
            <p:nvPr/>
          </p:nvGrpSpPr>
          <p:grpSpPr>
            <a:xfrm>
              <a:off x="5107724" y="5300710"/>
              <a:ext cx="5784335" cy="400110"/>
              <a:chOff x="616657" y="2906962"/>
              <a:chExt cx="5784335" cy="400110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E5EAFD21-E82F-48A2-8EA3-6874756F0BF7}"/>
                  </a:ext>
                </a:extLst>
              </p:cNvPr>
              <p:cNvSpPr/>
              <p:nvPr/>
            </p:nvSpPr>
            <p:spPr>
              <a:xfrm>
                <a:off x="992460" y="2906962"/>
                <a:ext cx="540853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add and learn what we want to memorize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CF4FD9E4-4DC3-4DB1-B2BE-AE98725F96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6657" y="2979491"/>
                <a:ext cx="301344" cy="301344"/>
              </a:xfrm>
              <a:prstGeom prst="rect">
                <a:avLst/>
              </a:prstGeom>
            </p:spPr>
          </p:pic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F5E3119B-C3F5-46AB-892D-70253D4A32EC}"/>
                </a:ext>
              </a:extLst>
            </p:cNvPr>
            <p:cNvGrpSpPr/>
            <p:nvPr/>
          </p:nvGrpSpPr>
          <p:grpSpPr>
            <a:xfrm>
              <a:off x="590245" y="4556387"/>
              <a:ext cx="4390365" cy="400110"/>
              <a:chOff x="616656" y="2229834"/>
              <a:chExt cx="4390365" cy="400110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9C2C74D-4745-4E2C-BC8A-AB6FED22BE06}"/>
                  </a:ext>
                </a:extLst>
              </p:cNvPr>
              <p:cNvSpPr/>
              <p:nvPr/>
            </p:nvSpPr>
            <p:spPr>
              <a:xfrm>
                <a:off x="992460" y="2229834"/>
                <a:ext cx="401456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For both words and sentences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CAAA575A-44E9-44D9-866A-0BB5993C99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6656" y="2302364"/>
                <a:ext cx="301343" cy="301343"/>
              </a:xfrm>
              <a:prstGeom prst="rect">
                <a:avLst/>
              </a:prstGeom>
            </p:spPr>
          </p:pic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0738942-149F-4282-889B-ADA13D2C3AAD}"/>
                </a:ext>
              </a:extLst>
            </p:cNvPr>
            <p:cNvGrpSpPr/>
            <p:nvPr/>
          </p:nvGrpSpPr>
          <p:grpSpPr>
            <a:xfrm>
              <a:off x="590245" y="1569356"/>
              <a:ext cx="3132328" cy="400110"/>
              <a:chOff x="616656" y="1571823"/>
              <a:chExt cx="3132328" cy="400110"/>
            </a:xfrm>
          </p:grpSpPr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09E82EE9-FB7E-44DE-B9B6-CE3A57A00DC1}"/>
                  </a:ext>
                </a:extLst>
              </p:cNvPr>
              <p:cNvSpPr/>
              <p:nvPr/>
            </p:nvSpPr>
            <p:spPr>
              <a:xfrm>
                <a:off x="992460" y="1571823"/>
                <a:ext cx="275652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categorize contents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9EB54E5A-8D36-4F5F-B703-2D3F7C176A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6656" y="1644353"/>
                <a:ext cx="301343" cy="301343"/>
              </a:xfrm>
              <a:prstGeom prst="rect">
                <a:avLst/>
              </a:prstGeom>
            </p:spPr>
          </p:pic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BE94B2C-F0E0-4E26-9D9B-216D3635A3F5}"/>
                </a:ext>
              </a:extLst>
            </p:cNvPr>
            <p:cNvGrpSpPr/>
            <p:nvPr/>
          </p:nvGrpSpPr>
          <p:grpSpPr>
            <a:xfrm>
              <a:off x="590245" y="3058000"/>
              <a:ext cx="2606223" cy="400110"/>
              <a:chOff x="616656" y="3647633"/>
              <a:chExt cx="2606223" cy="400110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E1CAB241-DB3C-484C-B608-57CBA306E5BA}"/>
                  </a:ext>
                </a:extLst>
              </p:cNvPr>
              <p:cNvSpPr/>
              <p:nvPr/>
            </p:nvSpPr>
            <p:spPr>
              <a:xfrm>
                <a:off x="992460" y="3647633"/>
                <a:ext cx="2230419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Provide manuals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180BB4CA-5A8A-49DF-AE39-11316CFBEA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6656" y="3720163"/>
                <a:ext cx="301343" cy="301343"/>
              </a:xfrm>
              <a:prstGeom prst="rect">
                <a:avLst/>
              </a:prstGeom>
            </p:spPr>
          </p:pic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28D4F325-5F31-473D-8C9E-DCB196F60C31}"/>
                </a:ext>
              </a:extLst>
            </p:cNvPr>
            <p:cNvGrpSpPr/>
            <p:nvPr/>
          </p:nvGrpSpPr>
          <p:grpSpPr>
            <a:xfrm>
              <a:off x="590245" y="3802322"/>
              <a:ext cx="3612908" cy="400110"/>
              <a:chOff x="616657" y="4353447"/>
              <a:chExt cx="3612908" cy="400110"/>
            </a:xfrm>
          </p:grpSpPr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8A443345-F600-4D70-BADD-8731C4B3F3DE}"/>
                  </a:ext>
                </a:extLst>
              </p:cNvPr>
              <p:cNvSpPr/>
              <p:nvPr/>
            </p:nvSpPr>
            <p:spPr>
              <a:xfrm>
                <a:off x="992460" y="4353447"/>
                <a:ext cx="3237105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Search / Share contents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42" name="그림 41">
                <a:extLst>
                  <a:ext uri="{FF2B5EF4-FFF2-40B4-BE49-F238E27FC236}">
                    <a16:creationId xmlns:a16="http://schemas.microsoft.com/office/drawing/2014/main" id="{40FB5D86-F1D4-41F0-A69A-E989313306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6657" y="4425976"/>
                <a:ext cx="301344" cy="301344"/>
              </a:xfrm>
              <a:prstGeom prst="rect">
                <a:avLst/>
              </a:prstGeom>
            </p:spPr>
          </p:pic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3114CE00-4509-4801-BB6B-6B550BC5A76B}"/>
                </a:ext>
              </a:extLst>
            </p:cNvPr>
            <p:cNvGrpSpPr/>
            <p:nvPr/>
          </p:nvGrpSpPr>
          <p:grpSpPr>
            <a:xfrm>
              <a:off x="590245" y="2313678"/>
              <a:ext cx="2529919" cy="400110"/>
              <a:chOff x="616657" y="5106068"/>
              <a:chExt cx="2529919" cy="400110"/>
            </a:xfrm>
          </p:grpSpPr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D5F03FDE-4851-4CC8-99A3-64F588ED4099}"/>
                  </a:ext>
                </a:extLst>
              </p:cNvPr>
              <p:cNvSpPr/>
              <p:nvPr/>
            </p:nvSpPr>
            <p:spPr>
              <a:xfrm>
                <a:off x="992460" y="5106068"/>
                <a:ext cx="215411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Comfortable UI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51" name="그림 50">
                <a:extLst>
                  <a:ext uri="{FF2B5EF4-FFF2-40B4-BE49-F238E27FC236}">
                    <a16:creationId xmlns:a16="http://schemas.microsoft.com/office/drawing/2014/main" id="{771602AB-4B47-4D4F-9EC0-9CFE5DB47C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6657" y="5178597"/>
                <a:ext cx="301344" cy="301344"/>
              </a:xfrm>
              <a:prstGeom prst="rect">
                <a:avLst/>
              </a:prstGeom>
            </p:spPr>
          </p:pic>
        </p:grp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5A4A8306-6996-4D95-9453-58AA6271B535}"/>
                </a:ext>
              </a:extLst>
            </p:cNvPr>
            <p:cNvGrpSpPr/>
            <p:nvPr/>
          </p:nvGrpSpPr>
          <p:grpSpPr>
            <a:xfrm>
              <a:off x="590245" y="5300705"/>
              <a:ext cx="4603193" cy="400110"/>
              <a:chOff x="4870126" y="3658248"/>
              <a:chExt cx="4603193" cy="400110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521ED74-F89D-43DD-8B66-D97C2872DBC0}"/>
                  </a:ext>
                </a:extLst>
              </p:cNvPr>
              <p:cNvSpPr/>
              <p:nvPr/>
            </p:nvSpPr>
            <p:spPr>
              <a:xfrm>
                <a:off x="5293007" y="3658248"/>
                <a:ext cx="418031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Memorize sentence using ‘blank’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BB8ED123-A70D-4689-B178-C9A0D90AAD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70126" y="3709827"/>
                <a:ext cx="301343" cy="301343"/>
              </a:xfrm>
              <a:prstGeom prst="rect">
                <a:avLst/>
              </a:prstGeom>
            </p:spPr>
          </p:pic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AD34DA9E-15B6-4FDF-BE3D-407F6E082F93}"/>
                </a:ext>
              </a:extLst>
            </p:cNvPr>
            <p:cNvGrpSpPr/>
            <p:nvPr/>
          </p:nvGrpSpPr>
          <p:grpSpPr>
            <a:xfrm>
              <a:off x="5107724" y="1569357"/>
              <a:ext cx="7544060" cy="400110"/>
              <a:chOff x="4870127" y="4348595"/>
              <a:chExt cx="7544060" cy="400110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ED39876B-A46E-48C4-A5B1-53CB3CED0686}"/>
                  </a:ext>
                </a:extLst>
              </p:cNvPr>
              <p:cNvSpPr/>
              <p:nvPr/>
            </p:nvSpPr>
            <p:spPr>
              <a:xfrm>
                <a:off x="5293007" y="4348595"/>
                <a:ext cx="712118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Test </a:t>
                </a:r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  <a:sym typeface="Wingdings" panose="05000000000000000000" pitchFamily="2" charset="2"/>
                  </a:rPr>
                  <a:t> show wrong answer  we can know weak point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45" name="그림 44">
                <a:extLst>
                  <a:ext uri="{FF2B5EF4-FFF2-40B4-BE49-F238E27FC236}">
                    <a16:creationId xmlns:a16="http://schemas.microsoft.com/office/drawing/2014/main" id="{2C54B3A3-8EB4-49AE-82FC-28E66AF671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70127" y="4415640"/>
                <a:ext cx="301344" cy="301344"/>
              </a:xfrm>
              <a:prstGeom prst="rect">
                <a:avLst/>
              </a:prstGeom>
            </p:spPr>
          </p:pic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1A9288B6-509A-4A73-9A12-8F6D06BD8B7E}"/>
                </a:ext>
              </a:extLst>
            </p:cNvPr>
            <p:cNvGrpSpPr/>
            <p:nvPr/>
          </p:nvGrpSpPr>
          <p:grpSpPr>
            <a:xfrm>
              <a:off x="5107724" y="4546645"/>
              <a:ext cx="5452462" cy="409853"/>
              <a:chOff x="4870127" y="5059752"/>
              <a:chExt cx="5452462" cy="409853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F5D39C33-B3FD-45A3-8D33-9458D2E859E6}"/>
                  </a:ext>
                </a:extLst>
              </p:cNvPr>
              <p:cNvSpPr/>
              <p:nvPr/>
            </p:nvSpPr>
            <p:spPr>
              <a:xfrm>
                <a:off x="5293007" y="5059752"/>
                <a:ext cx="502958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Wrong note </a:t>
                </a:r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  <a:sym typeface="Wingdings" panose="05000000000000000000" pitchFamily="2" charset="2"/>
                  </a:rPr>
                  <a:t> learn about weak point 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52" name="그림 51">
                <a:extLst>
                  <a:ext uri="{FF2B5EF4-FFF2-40B4-BE49-F238E27FC236}">
                    <a16:creationId xmlns:a16="http://schemas.microsoft.com/office/drawing/2014/main" id="{FA0C3E1E-197E-4365-88D9-4B7E2ECB01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70127" y="5168261"/>
                <a:ext cx="301344" cy="301344"/>
              </a:xfrm>
              <a:prstGeom prst="rect">
                <a:avLst/>
              </a:prstGeom>
            </p:spPr>
          </p:pic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8B19CE5-D2D7-473E-81A3-95ADB7DBB7A0}"/>
                </a:ext>
              </a:extLst>
            </p:cNvPr>
            <p:cNvGrpSpPr/>
            <p:nvPr/>
          </p:nvGrpSpPr>
          <p:grpSpPr>
            <a:xfrm>
              <a:off x="5107724" y="2313679"/>
              <a:ext cx="7125998" cy="400110"/>
              <a:chOff x="4870126" y="417572"/>
              <a:chExt cx="7125998" cy="400110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57E447EF-6DF2-46C3-A4CF-8AF302C1A12E}"/>
                  </a:ext>
                </a:extLst>
              </p:cNvPr>
              <p:cNvSpPr/>
              <p:nvPr/>
            </p:nvSpPr>
            <p:spPr>
              <a:xfrm>
                <a:off x="5293007" y="417572"/>
                <a:ext cx="6703117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Mark important contents </a:t>
                </a:r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  <a:sym typeface="Wingdings" panose="05000000000000000000" pitchFamily="2" charset="2"/>
                  </a:rPr>
                  <a:t> assemble into one page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53" name="그림 52">
                <a:extLst>
                  <a:ext uri="{FF2B5EF4-FFF2-40B4-BE49-F238E27FC236}">
                    <a16:creationId xmlns:a16="http://schemas.microsoft.com/office/drawing/2014/main" id="{8BAA9709-AE8E-4F45-88BD-9C567EAD68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70126" y="445770"/>
                <a:ext cx="301343" cy="301343"/>
              </a:xfrm>
              <a:prstGeom prst="rect">
                <a:avLst/>
              </a:prstGeom>
            </p:spPr>
          </p:pic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8D39400-77DC-486F-8A06-093845645E1A}"/>
                </a:ext>
              </a:extLst>
            </p:cNvPr>
            <p:cNvGrpSpPr/>
            <p:nvPr/>
          </p:nvGrpSpPr>
          <p:grpSpPr>
            <a:xfrm>
              <a:off x="5107724" y="3058001"/>
              <a:ext cx="5831412" cy="400110"/>
              <a:chOff x="4870127" y="1103282"/>
              <a:chExt cx="5831412" cy="400110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1821A80E-B633-4C2C-BEBE-3239094E394D}"/>
                  </a:ext>
                </a:extLst>
              </p:cNvPr>
              <p:cNvSpPr/>
              <p:nvPr/>
            </p:nvSpPr>
            <p:spPr>
              <a:xfrm>
                <a:off x="5293007" y="1103282"/>
                <a:ext cx="540853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add and learn what we want to memorize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54" name="그림 53">
                <a:extLst>
                  <a:ext uri="{FF2B5EF4-FFF2-40B4-BE49-F238E27FC236}">
                    <a16:creationId xmlns:a16="http://schemas.microsoft.com/office/drawing/2014/main" id="{368799E3-2A47-4268-BE58-7A32EA274E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70127" y="1151583"/>
                <a:ext cx="301344" cy="301344"/>
              </a:xfrm>
              <a:prstGeom prst="rect">
                <a:avLst/>
              </a:prstGeom>
            </p:spPr>
          </p:pic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02EA801D-B6E7-45D5-956C-7F5BDAE36F2E}"/>
                </a:ext>
              </a:extLst>
            </p:cNvPr>
            <p:cNvGrpSpPr/>
            <p:nvPr/>
          </p:nvGrpSpPr>
          <p:grpSpPr>
            <a:xfrm>
              <a:off x="5107724" y="3802323"/>
              <a:ext cx="5752544" cy="400110"/>
              <a:chOff x="4870127" y="1863633"/>
              <a:chExt cx="5752544" cy="400110"/>
            </a:xfrm>
          </p:grpSpPr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366CC8C9-C4F3-4678-B0CD-E1B60726C9A3}"/>
                  </a:ext>
                </a:extLst>
              </p:cNvPr>
              <p:cNvSpPr/>
              <p:nvPr/>
            </p:nvSpPr>
            <p:spPr>
              <a:xfrm>
                <a:off x="5293007" y="1863633"/>
                <a:ext cx="532966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0" dirty="0">
                    <a:latin typeface="메이플스토리" panose="02000300000000000000" pitchFamily="2" charset="-127"/>
                    <a:ea typeface="메이플스토리" panose="02000300000000000000" pitchFamily="2" charset="-127"/>
                  </a:rPr>
                  <a:t>Store and See contents without internet</a:t>
                </a:r>
                <a:endParaRPr lang="ko-KR" altLang="en-US" sz="2000" dirty="0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  <p:pic>
            <p:nvPicPr>
              <p:cNvPr id="55" name="그림 54">
                <a:extLst>
                  <a:ext uri="{FF2B5EF4-FFF2-40B4-BE49-F238E27FC236}">
                    <a16:creationId xmlns:a16="http://schemas.microsoft.com/office/drawing/2014/main" id="{E3A4F571-A4D1-4A07-AB09-44631B3A32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70127" y="1904204"/>
                <a:ext cx="301344" cy="30134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221190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6841768-0F85-41F9-8696-101C503263A7}"/>
              </a:ext>
            </a:extLst>
          </p:cNvPr>
          <p:cNvSpPr txBox="1"/>
          <p:nvPr/>
        </p:nvSpPr>
        <p:spPr>
          <a:xfrm>
            <a:off x="318247" y="329715"/>
            <a:ext cx="394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3. Composition of the application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863C8DC-DFB5-4ED7-BA5B-8CF8407C81C9}"/>
              </a:ext>
            </a:extLst>
          </p:cNvPr>
          <p:cNvSpPr/>
          <p:nvPr/>
        </p:nvSpPr>
        <p:spPr>
          <a:xfrm>
            <a:off x="1143300" y="2002420"/>
            <a:ext cx="2071393" cy="888365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B992BD4-C75F-49F2-AE11-A477DA293692}"/>
              </a:ext>
            </a:extLst>
          </p:cNvPr>
          <p:cNvSpPr/>
          <p:nvPr/>
        </p:nvSpPr>
        <p:spPr>
          <a:xfrm>
            <a:off x="1112038" y="1719710"/>
            <a:ext cx="2133915" cy="4830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Add contents</a:t>
            </a:r>
            <a:endParaRPr lang="ko-KR" altLang="en-US" sz="1600" b="1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48E6A51-42B3-4451-A1B7-6B5500D98D86}"/>
              </a:ext>
            </a:extLst>
          </p:cNvPr>
          <p:cNvSpPr txBox="1"/>
          <p:nvPr/>
        </p:nvSpPr>
        <p:spPr>
          <a:xfrm>
            <a:off x="1136535" y="2312651"/>
            <a:ext cx="2133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add category</a:t>
            </a:r>
          </a:p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add words/sentences</a:t>
            </a:r>
            <a:endParaRPr lang="ko-KR" altLang="en-US" sz="1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074D07C-5AE7-4F71-AD67-8058009E9022}"/>
              </a:ext>
            </a:extLst>
          </p:cNvPr>
          <p:cNvSpPr/>
          <p:nvPr/>
        </p:nvSpPr>
        <p:spPr>
          <a:xfrm>
            <a:off x="758635" y="3430510"/>
            <a:ext cx="2708694" cy="865989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876CD7-FF94-4177-B084-1885278D7560}"/>
              </a:ext>
            </a:extLst>
          </p:cNvPr>
          <p:cNvSpPr txBox="1"/>
          <p:nvPr/>
        </p:nvSpPr>
        <p:spPr>
          <a:xfrm>
            <a:off x="758634" y="3529053"/>
            <a:ext cx="27086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  <a:sym typeface="Wingdings" panose="05000000000000000000" pitchFamily="2" charset="2"/>
              </a:rPr>
              <a:t>translation  use Papago API</a:t>
            </a:r>
          </a:p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  <a:sym typeface="Wingdings" panose="05000000000000000000" pitchFamily="2" charset="2"/>
              </a:rPr>
              <a:t>extract text from images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D0DC88E-787D-48C3-8C7B-9337C841D5F7}"/>
              </a:ext>
            </a:extLst>
          </p:cNvPr>
          <p:cNvSpPr/>
          <p:nvPr/>
        </p:nvSpPr>
        <p:spPr>
          <a:xfrm>
            <a:off x="7893035" y="2247149"/>
            <a:ext cx="1806348" cy="888365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1CBC672-D2E9-480A-A4EB-446D10347F88}"/>
              </a:ext>
            </a:extLst>
          </p:cNvPr>
          <p:cNvSpPr/>
          <p:nvPr/>
        </p:nvSpPr>
        <p:spPr>
          <a:xfrm>
            <a:off x="7703253" y="2022862"/>
            <a:ext cx="2133915" cy="4830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Show contents</a:t>
            </a:r>
            <a:endParaRPr lang="ko-KR" altLang="en-US" sz="1600" b="1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EB489CE-5EFA-43BD-9F11-C4C11F7FE339}"/>
              </a:ext>
            </a:extLst>
          </p:cNvPr>
          <p:cNvSpPr txBox="1"/>
          <p:nvPr/>
        </p:nvSpPr>
        <p:spPr>
          <a:xfrm>
            <a:off x="7893035" y="2559117"/>
            <a:ext cx="1806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show words/sentences</a:t>
            </a:r>
            <a:endParaRPr lang="ko-KR" altLang="en-US" sz="1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68B0BEA-5D51-4F96-AFC3-42D5FE7C1CF9}"/>
              </a:ext>
            </a:extLst>
          </p:cNvPr>
          <p:cNvSpPr/>
          <p:nvPr/>
        </p:nvSpPr>
        <p:spPr>
          <a:xfrm>
            <a:off x="10337408" y="2489568"/>
            <a:ext cx="1285574" cy="483080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8BA369-A18E-4D6F-954B-E6738DB5463E}"/>
              </a:ext>
            </a:extLst>
          </p:cNvPr>
          <p:cNvSpPr txBox="1"/>
          <p:nvPr/>
        </p:nvSpPr>
        <p:spPr>
          <a:xfrm>
            <a:off x="10189954" y="2583008"/>
            <a:ext cx="1580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  <a:sym typeface="Wingdings" panose="05000000000000000000" pitchFamily="2" charset="2"/>
              </a:rPr>
              <a:t>set bookmark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5EAC008-C95B-49A9-BAF8-F4315209D761}"/>
              </a:ext>
            </a:extLst>
          </p:cNvPr>
          <p:cNvSpPr/>
          <p:nvPr/>
        </p:nvSpPr>
        <p:spPr>
          <a:xfrm>
            <a:off x="5140944" y="4349695"/>
            <a:ext cx="2133915" cy="923609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97C7084-B906-4D7B-B731-0549F299FDC1}"/>
              </a:ext>
            </a:extLst>
          </p:cNvPr>
          <p:cNvSpPr txBox="1"/>
          <p:nvPr/>
        </p:nvSpPr>
        <p:spPr>
          <a:xfrm>
            <a:off x="5098521" y="4415429"/>
            <a:ext cx="2176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  <a:sym typeface="Wingdings" panose="05000000000000000000" pitchFamily="2" charset="2"/>
              </a:rPr>
              <a:t>add wrong note</a:t>
            </a:r>
          </a:p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  <a:sym typeface="Wingdings" panose="05000000000000000000" pitchFamily="2" charset="2"/>
              </a:rPr>
              <a:t>create test and scoring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3BA8301-0539-4F30-9F3A-E6A9B654E8E7}"/>
              </a:ext>
            </a:extLst>
          </p:cNvPr>
          <p:cNvSpPr/>
          <p:nvPr/>
        </p:nvSpPr>
        <p:spPr>
          <a:xfrm>
            <a:off x="4253829" y="1053061"/>
            <a:ext cx="1574892" cy="621762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C027A31-A9D3-4721-99BB-B76549AA45CF}"/>
              </a:ext>
            </a:extLst>
          </p:cNvPr>
          <p:cNvSpPr txBox="1"/>
          <p:nvPr/>
        </p:nvSpPr>
        <p:spPr>
          <a:xfrm>
            <a:off x="4245412" y="1118424"/>
            <a:ext cx="1574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search / share contents</a:t>
            </a:r>
            <a:endPara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  <a:sym typeface="Wingdings" panose="05000000000000000000" pitchFamily="2" charset="2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974D552-A97E-4D17-80F7-C54B46B1D1F1}"/>
              </a:ext>
            </a:extLst>
          </p:cNvPr>
          <p:cNvSpPr txBox="1"/>
          <p:nvPr/>
        </p:nvSpPr>
        <p:spPr>
          <a:xfrm>
            <a:off x="4076143" y="756463"/>
            <a:ext cx="1285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Interface</a:t>
            </a:r>
            <a:endPara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  <a:sym typeface="Wingdings" panose="05000000000000000000" pitchFamily="2" charset="2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6F6FF26-CD1F-4EE4-8AD2-B18DF1ACD994}"/>
              </a:ext>
            </a:extLst>
          </p:cNvPr>
          <p:cNvSpPr/>
          <p:nvPr/>
        </p:nvSpPr>
        <p:spPr>
          <a:xfrm>
            <a:off x="4167938" y="2264401"/>
            <a:ext cx="2133915" cy="4830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Database</a:t>
            </a:r>
            <a:endParaRPr lang="ko-KR" altLang="en-US" sz="1600" b="1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D95B981-92A0-4FA7-BFFB-C84BEB1681D1}"/>
              </a:ext>
            </a:extLst>
          </p:cNvPr>
          <p:cNvCxnSpPr>
            <a:cxnSpLocks/>
          </p:cNvCxnSpPr>
          <p:nvPr/>
        </p:nvCxnSpPr>
        <p:spPr>
          <a:xfrm flipV="1">
            <a:off x="3148153" y="2567982"/>
            <a:ext cx="1019785" cy="1"/>
          </a:xfrm>
          <a:prstGeom prst="straightConnector1">
            <a:avLst/>
          </a:prstGeom>
          <a:ln w="381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BC820478-B939-4205-BCC0-B4A7960B06D5}"/>
              </a:ext>
            </a:extLst>
          </p:cNvPr>
          <p:cNvCxnSpPr>
            <a:cxnSpLocks/>
          </p:cNvCxnSpPr>
          <p:nvPr/>
        </p:nvCxnSpPr>
        <p:spPr>
          <a:xfrm flipV="1">
            <a:off x="6301853" y="2567982"/>
            <a:ext cx="1591182" cy="2"/>
          </a:xfrm>
          <a:prstGeom prst="straightConnector1">
            <a:avLst/>
          </a:prstGeom>
          <a:ln w="381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A6393E22-D192-4DC9-9DB2-A27FA3E98DA4}"/>
              </a:ext>
            </a:extLst>
          </p:cNvPr>
          <p:cNvCxnSpPr>
            <a:cxnSpLocks/>
            <a:stCxn id="35" idx="0"/>
          </p:cNvCxnSpPr>
          <p:nvPr/>
        </p:nvCxnSpPr>
        <p:spPr>
          <a:xfrm flipH="1" flipV="1">
            <a:off x="5361718" y="2774973"/>
            <a:ext cx="846184" cy="1574722"/>
          </a:xfrm>
          <a:prstGeom prst="straightConnector1">
            <a:avLst/>
          </a:prstGeom>
          <a:ln w="381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8A3E5AE-CE60-4DDD-AEBF-45DCFED60B3E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2178997" y="2890785"/>
            <a:ext cx="132522" cy="54146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5F53693-417C-4125-A8A6-B8DCCD01DA7E}"/>
              </a:ext>
            </a:extLst>
          </p:cNvPr>
          <p:cNvSpPr txBox="1"/>
          <p:nvPr/>
        </p:nvSpPr>
        <p:spPr>
          <a:xfrm>
            <a:off x="507818" y="3088630"/>
            <a:ext cx="1285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Interface</a:t>
            </a:r>
            <a:endPara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  <a:sym typeface="Wingdings" panose="05000000000000000000" pitchFamily="2" charset="2"/>
            </a:endParaRP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1BB98252-0F2C-4A63-8758-BF4A8FBB2006}"/>
              </a:ext>
            </a:extLst>
          </p:cNvPr>
          <p:cNvCxnSpPr>
            <a:cxnSpLocks/>
            <a:endCxn id="55" idx="1"/>
          </p:cNvCxnSpPr>
          <p:nvPr/>
        </p:nvCxnSpPr>
        <p:spPr>
          <a:xfrm>
            <a:off x="7263632" y="4688722"/>
            <a:ext cx="629403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339520DA-4C14-4853-997B-CB014AF99A84}"/>
              </a:ext>
            </a:extLst>
          </p:cNvPr>
          <p:cNvCxnSpPr>
            <a:cxnSpLocks/>
          </p:cNvCxnSpPr>
          <p:nvPr/>
        </p:nvCxnSpPr>
        <p:spPr>
          <a:xfrm>
            <a:off x="9699383" y="2788000"/>
            <a:ext cx="629302" cy="163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500DFC8-A5BE-4BF2-98A8-D4CA434AEA0E}"/>
              </a:ext>
            </a:extLst>
          </p:cNvPr>
          <p:cNvSpPr txBox="1"/>
          <p:nvPr/>
        </p:nvSpPr>
        <p:spPr>
          <a:xfrm>
            <a:off x="10026950" y="2149073"/>
            <a:ext cx="1285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Interface</a:t>
            </a:r>
            <a:endPara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  <a:sym typeface="Wingdings" panose="05000000000000000000" pitchFamily="2" charset="2"/>
            </a:endParaRPr>
          </a:p>
        </p:txBody>
      </p:sp>
      <p:sp>
        <p:nvSpPr>
          <p:cNvPr id="50" name="자유형: 도형 49">
            <a:extLst>
              <a:ext uri="{FF2B5EF4-FFF2-40B4-BE49-F238E27FC236}">
                <a16:creationId xmlns:a16="http://schemas.microsoft.com/office/drawing/2014/main" id="{A999197A-53A9-45C7-9A68-415BCE3649AA}"/>
              </a:ext>
            </a:extLst>
          </p:cNvPr>
          <p:cNvSpPr/>
          <p:nvPr/>
        </p:nvSpPr>
        <p:spPr>
          <a:xfrm>
            <a:off x="5828719" y="699047"/>
            <a:ext cx="5483795" cy="1779327"/>
          </a:xfrm>
          <a:custGeom>
            <a:avLst/>
            <a:gdLst>
              <a:gd name="connsiteX0" fmla="*/ 6062597 w 6197986"/>
              <a:gd name="connsiteY0" fmla="*/ 1653875 h 1653875"/>
              <a:gd name="connsiteX1" fmla="*/ 5874707 w 6197986"/>
              <a:gd name="connsiteY1" fmla="*/ 1303146 h 1653875"/>
              <a:gd name="connsiteX2" fmla="*/ 3244241 w 6197986"/>
              <a:gd name="connsiteY2" fmla="*/ 439 h 1653875"/>
              <a:gd name="connsiteX3" fmla="*/ 0 w 6197986"/>
              <a:gd name="connsiteY3" fmla="*/ 1453458 h 165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97986" h="1653875">
                <a:moveTo>
                  <a:pt x="6062597" y="1653875"/>
                </a:moveTo>
                <a:cubicBezTo>
                  <a:pt x="6203515" y="1616297"/>
                  <a:pt x="6344433" y="1578719"/>
                  <a:pt x="5874707" y="1303146"/>
                </a:cubicBezTo>
                <a:cubicBezTo>
                  <a:pt x="5404981" y="1027573"/>
                  <a:pt x="4223359" y="-24613"/>
                  <a:pt x="3244241" y="439"/>
                </a:cubicBezTo>
                <a:cubicBezTo>
                  <a:pt x="2265123" y="25491"/>
                  <a:pt x="494778" y="1012959"/>
                  <a:pt x="0" y="1453458"/>
                </a:cubicBezTo>
              </a:path>
            </a:pathLst>
          </a:custGeom>
          <a:noFill/>
          <a:ln w="38100"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8DD571A0-BCA9-4392-B017-426AC0310AD0}"/>
              </a:ext>
            </a:extLst>
          </p:cNvPr>
          <p:cNvCxnSpPr>
            <a:cxnSpLocks/>
          </p:cNvCxnSpPr>
          <p:nvPr/>
        </p:nvCxnSpPr>
        <p:spPr>
          <a:xfrm>
            <a:off x="5052502" y="1681769"/>
            <a:ext cx="0" cy="63782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0FEFF6B-72D1-49E7-BDB5-90C238486B66}"/>
              </a:ext>
            </a:extLst>
          </p:cNvPr>
          <p:cNvSpPr/>
          <p:nvPr/>
        </p:nvSpPr>
        <p:spPr>
          <a:xfrm>
            <a:off x="7893035" y="4222866"/>
            <a:ext cx="1806348" cy="619745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AD338B2F-702B-4803-8216-7A2D6560FF98}"/>
              </a:ext>
            </a:extLst>
          </p:cNvPr>
          <p:cNvSpPr/>
          <p:nvPr/>
        </p:nvSpPr>
        <p:spPr>
          <a:xfrm>
            <a:off x="7703253" y="3998579"/>
            <a:ext cx="2133915" cy="4830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Test contents</a:t>
            </a:r>
            <a:endParaRPr lang="ko-KR" altLang="en-US" sz="1600" b="1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CD5FE97-4B13-4F36-ABED-A67137B33110}"/>
              </a:ext>
            </a:extLst>
          </p:cNvPr>
          <p:cNvSpPr txBox="1"/>
          <p:nvPr/>
        </p:nvSpPr>
        <p:spPr>
          <a:xfrm>
            <a:off x="7893035" y="4534834"/>
            <a:ext cx="1806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Test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51DE6CE-4335-42B1-968A-2348A75CDADE}"/>
              </a:ext>
            </a:extLst>
          </p:cNvPr>
          <p:cNvSpPr txBox="1"/>
          <p:nvPr/>
        </p:nvSpPr>
        <p:spPr>
          <a:xfrm>
            <a:off x="4899208" y="3998579"/>
            <a:ext cx="1285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Interface</a:t>
            </a:r>
            <a:endPara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  <a:sym typeface="Wingdings" panose="05000000000000000000" pitchFamily="2" charset="2"/>
            </a:endParaRPr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ECAA3BC8-4A24-442B-A9D8-501FEAAFA238}"/>
              </a:ext>
            </a:extLst>
          </p:cNvPr>
          <p:cNvCxnSpPr>
            <a:cxnSpLocks/>
          </p:cNvCxnSpPr>
          <p:nvPr/>
        </p:nvCxnSpPr>
        <p:spPr>
          <a:xfrm>
            <a:off x="8796209" y="3149517"/>
            <a:ext cx="0" cy="849062"/>
          </a:xfrm>
          <a:prstGeom prst="line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93D9719F-C810-4E74-8333-1CCE38F5F662}"/>
              </a:ext>
            </a:extLst>
          </p:cNvPr>
          <p:cNvSpPr/>
          <p:nvPr/>
        </p:nvSpPr>
        <p:spPr>
          <a:xfrm>
            <a:off x="884315" y="5050401"/>
            <a:ext cx="3216603" cy="1341231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D962B7A5-6FDC-478E-A768-57632D90F7E7}"/>
              </a:ext>
            </a:extLst>
          </p:cNvPr>
          <p:cNvSpPr/>
          <p:nvPr/>
        </p:nvSpPr>
        <p:spPr>
          <a:xfrm>
            <a:off x="1349445" y="4751343"/>
            <a:ext cx="2133915" cy="4830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Layout</a:t>
            </a:r>
            <a:endParaRPr lang="ko-KR" altLang="en-US" sz="1600" b="1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4B536AB-D023-45E0-B310-586BC450BEE1}"/>
              </a:ext>
            </a:extLst>
          </p:cNvPr>
          <p:cNvSpPr txBox="1"/>
          <p:nvPr/>
        </p:nvSpPr>
        <p:spPr>
          <a:xfrm>
            <a:off x="884315" y="5308514"/>
            <a:ext cx="32166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CoordinatorTabLayout</a:t>
            </a:r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open source</a:t>
            </a:r>
          </a:p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constraint layout</a:t>
            </a:r>
          </a:p>
          <a:p>
            <a:pPr algn="ctr"/>
            <a:r>
              <a:rPr lang="en-US" altLang="ko-KR" sz="1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navigation view, … </a:t>
            </a:r>
            <a:r>
              <a:rPr lang="en-US" altLang="ko-KR" sz="1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etc</a:t>
            </a:r>
            <a:endPara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algn="ctr"/>
            <a:endParaRPr lang="ko-KR" altLang="en-US" sz="1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C59597AB-C44B-46C2-AE53-D4431274F5D3}"/>
              </a:ext>
            </a:extLst>
          </p:cNvPr>
          <p:cNvCxnSpPr/>
          <p:nvPr/>
        </p:nvCxnSpPr>
        <p:spPr>
          <a:xfrm>
            <a:off x="318247" y="6571129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5919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57E41FB-ACC2-406D-8EB3-2D5683802975}"/>
              </a:ext>
            </a:extLst>
          </p:cNvPr>
          <p:cNvCxnSpPr/>
          <p:nvPr/>
        </p:nvCxnSpPr>
        <p:spPr>
          <a:xfrm>
            <a:off x="318247" y="6571129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6841768-0F85-41F9-8696-101C503263A7}"/>
              </a:ext>
            </a:extLst>
          </p:cNvPr>
          <p:cNvSpPr txBox="1"/>
          <p:nvPr/>
        </p:nvSpPr>
        <p:spPr>
          <a:xfrm>
            <a:off x="318247" y="329715"/>
            <a:ext cx="3450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4. Feature of the application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FA751C6-53E0-4F9D-9DCE-4D67784480E7}"/>
              </a:ext>
            </a:extLst>
          </p:cNvPr>
          <p:cNvGrpSpPr/>
          <p:nvPr/>
        </p:nvGrpSpPr>
        <p:grpSpPr>
          <a:xfrm>
            <a:off x="813371" y="1475909"/>
            <a:ext cx="2603659" cy="4559445"/>
            <a:chOff x="1111624" y="918882"/>
            <a:chExt cx="3030608" cy="5307105"/>
          </a:xfrm>
        </p:grpSpPr>
        <p:pic>
          <p:nvPicPr>
            <p:cNvPr id="14" name="그림 13" descr="앉아있는이(가) 표시된 사진&#10;&#10;자동 생성된 설명">
              <a:extLst>
                <a:ext uri="{FF2B5EF4-FFF2-40B4-BE49-F238E27FC236}">
                  <a16:creationId xmlns:a16="http://schemas.microsoft.com/office/drawing/2014/main" id="{54DEEA00-A9F6-48EE-A440-0872043449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85" t="4184" r="35185" b="4313"/>
            <a:stretch/>
          </p:blipFill>
          <p:spPr>
            <a:xfrm>
              <a:off x="1111624" y="918882"/>
              <a:ext cx="3030608" cy="5307105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12F6A0A2-D1C8-46EE-ADED-C3D4C4F0139A}"/>
                </a:ext>
              </a:extLst>
            </p:cNvPr>
            <p:cNvSpPr/>
            <p:nvPr/>
          </p:nvSpPr>
          <p:spPr>
            <a:xfrm>
              <a:off x="1267566" y="1243584"/>
              <a:ext cx="2717069" cy="4695534"/>
            </a:xfrm>
            <a:prstGeom prst="roundRect">
              <a:avLst>
                <a:gd name="adj" fmla="val 8667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03F67FF-881B-4D49-8A3E-65E4BAEBCF2D}"/>
              </a:ext>
            </a:extLst>
          </p:cNvPr>
          <p:cNvSpPr txBox="1"/>
          <p:nvPr/>
        </p:nvSpPr>
        <p:spPr>
          <a:xfrm>
            <a:off x="1318437" y="970620"/>
            <a:ext cx="1667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EE853E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Main View</a:t>
            </a:r>
            <a:endParaRPr lang="ko-KR" altLang="en-US" sz="2400" b="1" dirty="0">
              <a:solidFill>
                <a:srgbClr val="EE853E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5728D0-9B2F-4AC6-A27E-30D5C3D28993}"/>
              </a:ext>
            </a:extLst>
          </p:cNvPr>
          <p:cNvSpPr txBox="1"/>
          <p:nvPr/>
        </p:nvSpPr>
        <p:spPr>
          <a:xfrm>
            <a:off x="7435587" y="3198460"/>
            <a:ext cx="45697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choose between words and sentences </a:t>
            </a:r>
          </a:p>
          <a:p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depending on the type of content.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F4878D1-28B1-44E6-B262-99E3D453C952}"/>
              </a:ext>
            </a:extLst>
          </p:cNvPr>
          <p:cNvSpPr txBox="1"/>
          <p:nvPr/>
        </p:nvSpPr>
        <p:spPr>
          <a:xfrm>
            <a:off x="7435587" y="2101528"/>
            <a:ext cx="44243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check where your contents is stored </a:t>
            </a:r>
          </a:p>
          <a:p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through the search function.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38D8FC7-CB78-47F6-84B3-CC29272C9684}"/>
              </a:ext>
            </a:extLst>
          </p:cNvPr>
          <p:cNvSpPr txBox="1"/>
          <p:nvPr/>
        </p:nvSpPr>
        <p:spPr>
          <a:xfrm>
            <a:off x="7435587" y="4295392"/>
            <a:ext cx="4059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Marked words are stored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4AB626A-1864-465B-92D5-0C74E85C563C}"/>
              </a:ext>
            </a:extLst>
          </p:cNvPr>
          <p:cNvSpPr txBox="1"/>
          <p:nvPr/>
        </p:nvSpPr>
        <p:spPr>
          <a:xfrm>
            <a:off x="7435587" y="5115325"/>
            <a:ext cx="4059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Manuals are provided.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5B8CD33D-AF0F-40FD-B9CC-BD427C6FE4A2}"/>
              </a:ext>
            </a:extLst>
          </p:cNvPr>
          <p:cNvGrpSpPr/>
          <p:nvPr/>
        </p:nvGrpSpPr>
        <p:grpSpPr>
          <a:xfrm>
            <a:off x="4124479" y="1492160"/>
            <a:ext cx="2603659" cy="4559445"/>
            <a:chOff x="1111624" y="918882"/>
            <a:chExt cx="3030608" cy="5307105"/>
          </a:xfrm>
        </p:grpSpPr>
        <p:pic>
          <p:nvPicPr>
            <p:cNvPr id="65" name="그림 64" descr="앉아있는이(가) 표시된 사진&#10;&#10;자동 생성된 설명">
              <a:extLst>
                <a:ext uri="{FF2B5EF4-FFF2-40B4-BE49-F238E27FC236}">
                  <a16:creationId xmlns:a16="http://schemas.microsoft.com/office/drawing/2014/main" id="{00C9E79F-E253-4E72-86EF-B05D578BF1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85" t="4184" r="35185" b="4313"/>
            <a:stretch/>
          </p:blipFill>
          <p:spPr>
            <a:xfrm>
              <a:off x="1111624" y="918882"/>
              <a:ext cx="3030608" cy="5307105"/>
            </a:xfrm>
            <a:prstGeom prst="rect">
              <a:avLst/>
            </a:prstGeom>
          </p:spPr>
        </p:pic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6430CFFE-3D8E-4FBB-BBD0-AB3C5C64811A}"/>
                </a:ext>
              </a:extLst>
            </p:cNvPr>
            <p:cNvSpPr/>
            <p:nvPr/>
          </p:nvSpPr>
          <p:spPr>
            <a:xfrm>
              <a:off x="1267566" y="1243584"/>
              <a:ext cx="2717069" cy="4695534"/>
            </a:xfrm>
            <a:prstGeom prst="roundRect">
              <a:avLst>
                <a:gd name="adj" fmla="val 8667"/>
              </a:avLst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CF5B4EE4-E04D-4EE9-AB98-ABE5541FACBE}"/>
              </a:ext>
            </a:extLst>
          </p:cNvPr>
          <p:cNvSpPr/>
          <p:nvPr/>
        </p:nvSpPr>
        <p:spPr>
          <a:xfrm>
            <a:off x="2885095" y="1889713"/>
            <a:ext cx="505068" cy="4236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B077BFA-E6A1-424B-A972-83926028D297}"/>
              </a:ext>
            </a:extLst>
          </p:cNvPr>
          <p:cNvSpPr/>
          <p:nvPr/>
        </p:nvSpPr>
        <p:spPr>
          <a:xfrm>
            <a:off x="1203960" y="3022174"/>
            <a:ext cx="1889760" cy="3165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937A99-29FE-4BE2-9A4E-87239C811DD8}"/>
              </a:ext>
            </a:extLst>
          </p:cNvPr>
          <p:cNvSpPr/>
          <p:nvPr/>
        </p:nvSpPr>
        <p:spPr>
          <a:xfrm>
            <a:off x="1082039" y="3361053"/>
            <a:ext cx="2199595" cy="3165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CA6BF60-0DC1-435C-BF31-239457F46CBC}"/>
              </a:ext>
            </a:extLst>
          </p:cNvPr>
          <p:cNvSpPr/>
          <p:nvPr/>
        </p:nvSpPr>
        <p:spPr>
          <a:xfrm>
            <a:off x="4258452" y="2202241"/>
            <a:ext cx="1654667" cy="23240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969083-3739-4081-B87D-36B9D53960DE}"/>
              </a:ext>
            </a:extLst>
          </p:cNvPr>
          <p:cNvSpPr txBox="1"/>
          <p:nvPr/>
        </p:nvSpPr>
        <p:spPr>
          <a:xfrm>
            <a:off x="6225399" y="437856"/>
            <a:ext cx="5551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* use list view and fragment for tab layout</a:t>
            </a:r>
            <a:endParaRPr lang="ko-KR" altLang="en-US" sz="2000" b="1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5447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57E41FB-ACC2-406D-8EB3-2D5683802975}"/>
              </a:ext>
            </a:extLst>
          </p:cNvPr>
          <p:cNvCxnSpPr/>
          <p:nvPr/>
        </p:nvCxnSpPr>
        <p:spPr>
          <a:xfrm>
            <a:off x="318247" y="6571129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FA751C6-53E0-4F9D-9DCE-4D67784480E7}"/>
              </a:ext>
            </a:extLst>
          </p:cNvPr>
          <p:cNvGrpSpPr/>
          <p:nvPr/>
        </p:nvGrpSpPr>
        <p:grpSpPr>
          <a:xfrm>
            <a:off x="973641" y="1608010"/>
            <a:ext cx="2603659" cy="4559445"/>
            <a:chOff x="1111624" y="918882"/>
            <a:chExt cx="3030608" cy="5307105"/>
          </a:xfrm>
        </p:grpSpPr>
        <p:pic>
          <p:nvPicPr>
            <p:cNvPr id="14" name="그림 13" descr="앉아있는이(가) 표시된 사진&#10;&#10;자동 생성된 설명">
              <a:extLst>
                <a:ext uri="{FF2B5EF4-FFF2-40B4-BE49-F238E27FC236}">
                  <a16:creationId xmlns:a16="http://schemas.microsoft.com/office/drawing/2014/main" id="{54DEEA00-A9F6-48EE-A440-0872043449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85" t="4184" r="35185" b="4313"/>
            <a:stretch/>
          </p:blipFill>
          <p:spPr>
            <a:xfrm>
              <a:off x="1111624" y="918882"/>
              <a:ext cx="3030608" cy="5307105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12F6A0A2-D1C8-46EE-ADED-C3D4C4F0139A}"/>
                </a:ext>
              </a:extLst>
            </p:cNvPr>
            <p:cNvSpPr/>
            <p:nvPr/>
          </p:nvSpPr>
          <p:spPr>
            <a:xfrm>
              <a:off x="1267566" y="1243584"/>
              <a:ext cx="2717069" cy="4695534"/>
            </a:xfrm>
            <a:prstGeom prst="roundRect">
              <a:avLst>
                <a:gd name="adj" fmla="val 8667"/>
              </a:avLst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03F67FF-881B-4D49-8A3E-65E4BAEBCF2D}"/>
              </a:ext>
            </a:extLst>
          </p:cNvPr>
          <p:cNvSpPr txBox="1"/>
          <p:nvPr/>
        </p:nvSpPr>
        <p:spPr>
          <a:xfrm>
            <a:off x="1258294" y="1102721"/>
            <a:ext cx="2264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EE853E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Add category</a:t>
            </a:r>
            <a:endParaRPr lang="ko-KR" altLang="en-US" sz="2400" b="1" dirty="0">
              <a:solidFill>
                <a:srgbClr val="EE853E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28DB2AD-CC7E-4124-9BB9-43F91B394A8A}"/>
              </a:ext>
            </a:extLst>
          </p:cNvPr>
          <p:cNvGrpSpPr/>
          <p:nvPr/>
        </p:nvGrpSpPr>
        <p:grpSpPr>
          <a:xfrm>
            <a:off x="4182570" y="1604746"/>
            <a:ext cx="2603659" cy="4559445"/>
            <a:chOff x="1111624" y="918882"/>
            <a:chExt cx="3030608" cy="5307105"/>
          </a:xfrm>
        </p:grpSpPr>
        <p:pic>
          <p:nvPicPr>
            <p:cNvPr id="30" name="그림 29" descr="앉아있는이(가) 표시된 사진&#10;&#10;자동 생성된 설명">
              <a:extLst>
                <a:ext uri="{FF2B5EF4-FFF2-40B4-BE49-F238E27FC236}">
                  <a16:creationId xmlns:a16="http://schemas.microsoft.com/office/drawing/2014/main" id="{05326A9F-0A95-45C2-BECF-9725CD384E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85" t="4184" r="35185" b="4313"/>
            <a:stretch/>
          </p:blipFill>
          <p:spPr>
            <a:xfrm>
              <a:off x="1111624" y="918882"/>
              <a:ext cx="3030608" cy="5307105"/>
            </a:xfrm>
            <a:prstGeom prst="rect">
              <a:avLst/>
            </a:prstGeom>
          </p:spPr>
        </p:pic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E10AACFA-8A80-4FFA-AF7B-CC74C51B4B83}"/>
                </a:ext>
              </a:extLst>
            </p:cNvPr>
            <p:cNvSpPr/>
            <p:nvPr/>
          </p:nvSpPr>
          <p:spPr>
            <a:xfrm>
              <a:off x="1267566" y="1243584"/>
              <a:ext cx="2717069" cy="4695534"/>
            </a:xfrm>
            <a:prstGeom prst="roundRect">
              <a:avLst>
                <a:gd name="adj" fmla="val 8667"/>
              </a:avLst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4BCE5DD-52DE-45F4-9C31-2548116CB276}"/>
              </a:ext>
            </a:extLst>
          </p:cNvPr>
          <p:cNvSpPr txBox="1"/>
          <p:nvPr/>
        </p:nvSpPr>
        <p:spPr>
          <a:xfrm>
            <a:off x="5049113" y="1102721"/>
            <a:ext cx="969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EE853E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word</a:t>
            </a:r>
            <a:endParaRPr lang="ko-KR" altLang="en-US" sz="2400" b="1" dirty="0">
              <a:solidFill>
                <a:srgbClr val="EE853E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E0B653-0228-4831-A15A-D55247372526}"/>
              </a:ext>
            </a:extLst>
          </p:cNvPr>
          <p:cNvSpPr txBox="1"/>
          <p:nvPr/>
        </p:nvSpPr>
        <p:spPr>
          <a:xfrm>
            <a:off x="7391499" y="2442531"/>
            <a:ext cx="4686668" cy="4698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see the meaning by </a:t>
            </a:r>
            <a:r>
              <a:rPr lang="en-US" altLang="ko-KR" dirty="0">
                <a:solidFill>
                  <a:srgbClr val="FF0000"/>
                </a:solidFill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clicking</a:t>
            </a: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on the card.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9CC0662-D76E-43CE-A001-607D37DFEE60}"/>
              </a:ext>
            </a:extLst>
          </p:cNvPr>
          <p:cNvSpPr/>
          <p:nvPr/>
        </p:nvSpPr>
        <p:spPr>
          <a:xfrm>
            <a:off x="7391498" y="3276364"/>
            <a:ext cx="4049486" cy="12973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click on the card for a long time, </a:t>
            </a:r>
            <a:b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</a:b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it will be stored in important content.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C92676D-8D11-4B67-92DE-187145994C56}"/>
              </a:ext>
            </a:extLst>
          </p:cNvPr>
          <p:cNvSpPr/>
          <p:nvPr/>
        </p:nvSpPr>
        <p:spPr>
          <a:xfrm>
            <a:off x="7391498" y="4525696"/>
            <a:ext cx="373822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move to the previous or next card </a:t>
            </a:r>
          </a:p>
          <a:p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by clicking the button.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47901F-C028-48FE-BDEE-8A3648C432BC}"/>
              </a:ext>
            </a:extLst>
          </p:cNvPr>
          <p:cNvSpPr txBox="1"/>
          <p:nvPr/>
        </p:nvSpPr>
        <p:spPr>
          <a:xfrm>
            <a:off x="318247" y="329715"/>
            <a:ext cx="3450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4. Feature of the application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783F63-2DD5-4179-9261-19DD37432DBB}"/>
              </a:ext>
            </a:extLst>
          </p:cNvPr>
          <p:cNvSpPr txBox="1"/>
          <p:nvPr/>
        </p:nvSpPr>
        <p:spPr>
          <a:xfrm>
            <a:off x="6225399" y="437856"/>
            <a:ext cx="40386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* use click event and database</a:t>
            </a:r>
            <a:endParaRPr lang="ko-KR" altLang="en-US" sz="2000" b="1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6612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6E23187-73D6-41B4-86F7-E3B2B8DE3348}"/>
              </a:ext>
            </a:extLst>
          </p:cNvPr>
          <p:cNvCxnSpPr/>
          <p:nvPr/>
        </p:nvCxnSpPr>
        <p:spPr>
          <a:xfrm>
            <a:off x="318247" y="295835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57E41FB-ACC2-406D-8EB3-2D5683802975}"/>
              </a:ext>
            </a:extLst>
          </p:cNvPr>
          <p:cNvCxnSpPr/>
          <p:nvPr/>
        </p:nvCxnSpPr>
        <p:spPr>
          <a:xfrm>
            <a:off x="318247" y="6571129"/>
            <a:ext cx="11555506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FA751C6-53E0-4F9D-9DCE-4D67784480E7}"/>
              </a:ext>
            </a:extLst>
          </p:cNvPr>
          <p:cNvGrpSpPr/>
          <p:nvPr/>
        </p:nvGrpSpPr>
        <p:grpSpPr>
          <a:xfrm>
            <a:off x="973641" y="1608010"/>
            <a:ext cx="2603659" cy="4559445"/>
            <a:chOff x="1111624" y="918882"/>
            <a:chExt cx="3030608" cy="5307105"/>
          </a:xfrm>
        </p:grpSpPr>
        <p:pic>
          <p:nvPicPr>
            <p:cNvPr id="14" name="그림 13" descr="앉아있는이(가) 표시된 사진&#10;&#10;자동 생성된 설명">
              <a:extLst>
                <a:ext uri="{FF2B5EF4-FFF2-40B4-BE49-F238E27FC236}">
                  <a16:creationId xmlns:a16="http://schemas.microsoft.com/office/drawing/2014/main" id="{54DEEA00-A9F6-48EE-A440-0872043449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85" t="4184" r="35185" b="4313"/>
            <a:stretch/>
          </p:blipFill>
          <p:spPr>
            <a:xfrm>
              <a:off x="1111624" y="918882"/>
              <a:ext cx="3030608" cy="5307105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12F6A0A2-D1C8-46EE-ADED-C3D4C4F0139A}"/>
                </a:ext>
              </a:extLst>
            </p:cNvPr>
            <p:cNvSpPr/>
            <p:nvPr/>
          </p:nvSpPr>
          <p:spPr>
            <a:xfrm>
              <a:off x="1267566" y="1243584"/>
              <a:ext cx="2717069" cy="4695534"/>
            </a:xfrm>
            <a:prstGeom prst="roundRect">
              <a:avLst>
                <a:gd name="adj" fmla="val 8667"/>
              </a:avLst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03F67FF-881B-4D49-8A3E-65E4BAEBCF2D}"/>
              </a:ext>
            </a:extLst>
          </p:cNvPr>
          <p:cNvSpPr txBox="1"/>
          <p:nvPr/>
        </p:nvSpPr>
        <p:spPr>
          <a:xfrm>
            <a:off x="2858494" y="1003602"/>
            <a:ext cx="22197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EE853E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Add sentence</a:t>
            </a:r>
            <a:endParaRPr lang="ko-KR" altLang="en-US" sz="2400" b="1" dirty="0">
              <a:solidFill>
                <a:srgbClr val="EE853E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28DB2AD-CC7E-4124-9BB9-43F91B394A8A}"/>
              </a:ext>
            </a:extLst>
          </p:cNvPr>
          <p:cNvGrpSpPr/>
          <p:nvPr/>
        </p:nvGrpSpPr>
        <p:grpSpPr>
          <a:xfrm>
            <a:off x="4182570" y="1604746"/>
            <a:ext cx="2603659" cy="4559445"/>
            <a:chOff x="1111624" y="918882"/>
            <a:chExt cx="3030608" cy="5307105"/>
          </a:xfrm>
        </p:grpSpPr>
        <p:pic>
          <p:nvPicPr>
            <p:cNvPr id="30" name="그림 29" descr="앉아있는이(가) 표시된 사진&#10;&#10;자동 생성된 설명">
              <a:extLst>
                <a:ext uri="{FF2B5EF4-FFF2-40B4-BE49-F238E27FC236}">
                  <a16:creationId xmlns:a16="http://schemas.microsoft.com/office/drawing/2014/main" id="{05326A9F-0A95-45C2-BECF-9725CD384E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85" t="4184" r="35185" b="4313"/>
            <a:stretch/>
          </p:blipFill>
          <p:spPr>
            <a:xfrm>
              <a:off x="1111624" y="918882"/>
              <a:ext cx="3030608" cy="5307105"/>
            </a:xfrm>
            <a:prstGeom prst="rect">
              <a:avLst/>
            </a:prstGeom>
          </p:spPr>
        </p:pic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E10AACFA-8A80-4FFA-AF7B-CC74C51B4B83}"/>
                </a:ext>
              </a:extLst>
            </p:cNvPr>
            <p:cNvSpPr/>
            <p:nvPr/>
          </p:nvSpPr>
          <p:spPr>
            <a:xfrm>
              <a:off x="1267566" y="1243584"/>
              <a:ext cx="2717069" cy="4695534"/>
            </a:xfrm>
            <a:prstGeom prst="roundRect">
              <a:avLst>
                <a:gd name="adj" fmla="val 8667"/>
              </a:avLst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FE0B653-0228-4831-A15A-D55247372526}"/>
              </a:ext>
            </a:extLst>
          </p:cNvPr>
          <p:cNvSpPr txBox="1"/>
          <p:nvPr/>
        </p:nvSpPr>
        <p:spPr>
          <a:xfrm>
            <a:off x="7339450" y="2752161"/>
            <a:ext cx="4158190" cy="8818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0000"/>
                </a:solidFill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Extract</a:t>
            </a: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and </a:t>
            </a:r>
            <a:r>
              <a:rPr lang="en-US" altLang="ko-KR" dirty="0">
                <a:solidFill>
                  <a:srgbClr val="FF0000"/>
                </a:solidFill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save</a:t>
            </a: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text from images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Using OCR API</a:t>
            </a:r>
            <a:endParaRPr lang="en-US" altLang="ko-KR" dirty="0">
              <a:effectLst/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9CC0662-D76E-43CE-A001-607D37DFEE60}"/>
              </a:ext>
            </a:extLst>
          </p:cNvPr>
          <p:cNvSpPr/>
          <p:nvPr/>
        </p:nvSpPr>
        <p:spPr>
          <a:xfrm>
            <a:off x="7339450" y="4100997"/>
            <a:ext cx="4343302" cy="1300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translate into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English</a:t>
            </a:r>
            <a:r>
              <a:rPr lang="en-US" altLang="ko-KR" dirty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-Korean right away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Using </a:t>
            </a:r>
            <a:r>
              <a:rPr lang="en-US" altLang="ko-KR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papago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API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728945-DD60-472B-8097-4FF7E619E461}"/>
              </a:ext>
            </a:extLst>
          </p:cNvPr>
          <p:cNvSpPr txBox="1"/>
          <p:nvPr/>
        </p:nvSpPr>
        <p:spPr>
          <a:xfrm>
            <a:off x="318247" y="329715"/>
            <a:ext cx="3450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4. Feature of the application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02B0D3-7206-4FD3-8518-6978326E9D5C}"/>
              </a:ext>
            </a:extLst>
          </p:cNvPr>
          <p:cNvSpPr txBox="1"/>
          <p:nvPr/>
        </p:nvSpPr>
        <p:spPr>
          <a:xfrm>
            <a:off x="7205072" y="531763"/>
            <a:ext cx="3191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* use OCR &amp; Papago API</a:t>
            </a:r>
            <a:endParaRPr lang="ko-KR" altLang="en-US" sz="2000" b="1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3364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</TotalTime>
  <Words>690</Words>
  <Application>Microsoft Office PowerPoint</Application>
  <PresentationFormat>와이드스크린</PresentationFormat>
  <Paragraphs>156</Paragraphs>
  <Slides>13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메이플스토리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seoyun kim</dc:creator>
  <cp:lastModifiedBy>임예슬</cp:lastModifiedBy>
  <cp:revision>88</cp:revision>
  <dcterms:created xsi:type="dcterms:W3CDTF">2019-06-02T06:11:48Z</dcterms:created>
  <dcterms:modified xsi:type="dcterms:W3CDTF">2021-07-18T19:55:05Z</dcterms:modified>
</cp:coreProperties>
</file>

<file path=docProps/thumbnail.jpeg>
</file>